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Noto Sans KR" panose="020B0500000000000000" pitchFamily="34" charset="-127"/>
      <p:regular r:id="rId34"/>
      <p:bold r:id="rId35"/>
    </p:embeddedFont>
    <p:embeddedFont>
      <p:font typeface="Noto Sans KR Black" panose="020B0A00000000000000" pitchFamily="34" charset="-127"/>
      <p:bold r:id="rId36"/>
    </p:embeddedFont>
    <p:embeddedFont>
      <p:font typeface="Malgun Gothic" panose="020B0503020000020004" pitchFamily="50" charset="-127"/>
      <p:regular r:id="rId37"/>
      <p:bold r:id="rId38"/>
    </p:embeddedFont>
    <p:embeddedFont>
      <p:font typeface="Noto Sans KR Light" panose="020B0300000000000000" pitchFamily="34" charset="-127"/>
      <p:regular r:id="rId39"/>
    </p:embeddedFont>
    <p:embeddedFont>
      <p:font typeface="Noto Sans KR Medium" panose="020B0600000000000000" pitchFamily="34" charset="-127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6FA819AF-A466-4F60-A6BF-4F6B6B196817}">
          <p14:sldIdLst>
            <p14:sldId id="256"/>
            <p14:sldId id="257"/>
          </p14:sldIdLst>
        </p14:section>
        <p14:section name="공감하기, 정의하기" id="{47C6ECDB-6FAD-44C4-BDEF-620674A608D7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발표장표" id="{EB60B874-53DF-4D28-A7F4-FBAE28D96E1B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2" y="1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여름" userId="d6453dde-b1c0-4c35-9f36-1603ed4b4638" providerId="ADAL" clId="{5B4F7928-6315-4974-9569-D7DD09D5422B}"/>
    <pc:docChg chg="undo custSel modSld addSection modSection">
      <pc:chgData name="윤여름" userId="d6453dde-b1c0-4c35-9f36-1603ed4b4638" providerId="ADAL" clId="{5B4F7928-6315-4974-9569-D7DD09D5422B}" dt="2023-08-02T00:49:12.584" v="1241" actId="1076"/>
      <pc:docMkLst>
        <pc:docMk/>
      </pc:docMkLst>
      <pc:sldChg chg="addSp modSp mod">
        <pc:chgData name="윤여름" userId="d6453dde-b1c0-4c35-9f36-1603ed4b4638" providerId="ADAL" clId="{5B4F7928-6315-4974-9569-D7DD09D5422B}" dt="2023-08-02T00:00:28.019" v="330" actId="403"/>
        <pc:sldMkLst>
          <pc:docMk/>
          <pc:sldMk cId="0" sldId="256"/>
        </pc:sldMkLst>
        <pc:spChg chg="add mod">
          <ac:chgData name="윤여름" userId="d6453dde-b1c0-4c35-9f36-1603ed4b4638" providerId="ADAL" clId="{5B4F7928-6315-4974-9569-D7DD09D5422B}" dt="2023-08-02T00:00:28.019" v="330" actId="403"/>
          <ac:spMkLst>
            <pc:docMk/>
            <pc:sldMk cId="0" sldId="256"/>
            <ac:spMk id="2" creationId="{DFD361B3-8A25-1D7F-6825-F8CDD528BE2F}"/>
          </ac:spMkLst>
        </pc:spChg>
        <pc:spChg chg="mod">
          <ac:chgData name="윤여름" userId="d6453dde-b1c0-4c35-9f36-1603ed4b4638" providerId="ADAL" clId="{5B4F7928-6315-4974-9569-D7DD09D5422B}" dt="2023-08-01T23:59:59.180" v="268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 mod">
        <pc:chgData name="윤여름" userId="d6453dde-b1c0-4c35-9f36-1603ed4b4638" providerId="ADAL" clId="{5B4F7928-6315-4974-9569-D7DD09D5422B}" dt="2023-08-01T23:33:42.931" v="46" actId="20577"/>
        <pc:sldMkLst>
          <pc:docMk/>
          <pc:sldMk cId="0" sldId="257"/>
        </pc:sldMkLst>
        <pc:spChg chg="mod">
          <ac:chgData name="윤여름" userId="d6453dde-b1c0-4c35-9f36-1603ed4b4638" providerId="ADAL" clId="{5B4F7928-6315-4974-9569-D7DD09D5422B}" dt="2023-08-01T23:33:42.931" v="46" actId="20577"/>
          <ac:spMkLst>
            <pc:docMk/>
            <pc:sldMk cId="0" sldId="257"/>
            <ac:spMk id="68" creationId="{00000000-0000-0000-0000-000000000000}"/>
          </ac:spMkLst>
        </pc:spChg>
      </pc:sldChg>
      <pc:sldChg chg="mod modShow">
        <pc:chgData name="윤여름" userId="d6453dde-b1c0-4c35-9f36-1603ed4b4638" providerId="ADAL" clId="{5B4F7928-6315-4974-9569-D7DD09D5422B}" dt="2023-08-01T23:32:47.169" v="19" actId="729"/>
        <pc:sldMkLst>
          <pc:docMk/>
          <pc:sldMk cId="0" sldId="258"/>
        </pc:sldMkLst>
      </pc:sldChg>
      <pc:sldChg chg="mod modShow">
        <pc:chgData name="윤여름" userId="d6453dde-b1c0-4c35-9f36-1603ed4b4638" providerId="ADAL" clId="{5B4F7928-6315-4974-9569-D7DD09D5422B}" dt="2023-08-01T23:32:47.169" v="19" actId="729"/>
        <pc:sldMkLst>
          <pc:docMk/>
          <pc:sldMk cId="0" sldId="259"/>
        </pc:sldMkLst>
      </pc:sldChg>
      <pc:sldChg chg="mod modShow">
        <pc:chgData name="윤여름" userId="d6453dde-b1c0-4c35-9f36-1603ed4b4638" providerId="ADAL" clId="{5B4F7928-6315-4974-9569-D7DD09D5422B}" dt="2023-08-01T23:32:47.169" v="19" actId="729"/>
        <pc:sldMkLst>
          <pc:docMk/>
          <pc:sldMk cId="0" sldId="260"/>
        </pc:sldMkLst>
      </pc:sldChg>
      <pc:sldChg chg="mod modShow">
        <pc:chgData name="윤여름" userId="d6453dde-b1c0-4c35-9f36-1603ed4b4638" providerId="ADAL" clId="{5B4F7928-6315-4974-9569-D7DD09D5422B}" dt="2023-08-01T23:32:47.169" v="19" actId="729"/>
        <pc:sldMkLst>
          <pc:docMk/>
          <pc:sldMk cId="0" sldId="261"/>
        </pc:sldMkLst>
      </pc:sldChg>
      <pc:sldChg chg="mod modShow">
        <pc:chgData name="윤여름" userId="d6453dde-b1c0-4c35-9f36-1603ed4b4638" providerId="ADAL" clId="{5B4F7928-6315-4974-9569-D7DD09D5422B}" dt="2023-08-01T23:32:47.169" v="19" actId="729"/>
        <pc:sldMkLst>
          <pc:docMk/>
          <pc:sldMk cId="0" sldId="262"/>
        </pc:sldMkLst>
      </pc:sldChg>
      <pc:sldChg chg="mod modShow">
        <pc:chgData name="윤여름" userId="d6453dde-b1c0-4c35-9f36-1603ed4b4638" providerId="ADAL" clId="{5B4F7928-6315-4974-9569-D7DD09D5422B}" dt="2023-08-01T23:32:47.169" v="19" actId="729"/>
        <pc:sldMkLst>
          <pc:docMk/>
          <pc:sldMk cId="0" sldId="263"/>
        </pc:sldMkLst>
      </pc:sldChg>
      <pc:sldChg chg="mod modShow">
        <pc:chgData name="윤여름" userId="d6453dde-b1c0-4c35-9f36-1603ed4b4638" providerId="ADAL" clId="{5B4F7928-6315-4974-9569-D7DD09D5422B}" dt="2023-08-01T23:32:47.169" v="19" actId="729"/>
        <pc:sldMkLst>
          <pc:docMk/>
          <pc:sldMk cId="0" sldId="264"/>
        </pc:sldMkLst>
      </pc:sldChg>
      <pc:sldChg chg="mod modShow">
        <pc:chgData name="윤여름" userId="d6453dde-b1c0-4c35-9f36-1603ed4b4638" providerId="ADAL" clId="{5B4F7928-6315-4974-9569-D7DD09D5422B}" dt="2023-08-01T23:32:47.169" v="19" actId="729"/>
        <pc:sldMkLst>
          <pc:docMk/>
          <pc:sldMk cId="0" sldId="265"/>
        </pc:sldMkLst>
      </pc:sldChg>
      <pc:sldChg chg="mod modShow">
        <pc:chgData name="윤여름" userId="d6453dde-b1c0-4c35-9f36-1603ed4b4638" providerId="ADAL" clId="{5B4F7928-6315-4974-9569-D7DD09D5422B}" dt="2023-08-01T23:32:47.169" v="19" actId="729"/>
        <pc:sldMkLst>
          <pc:docMk/>
          <pc:sldMk cId="0" sldId="266"/>
        </pc:sldMkLst>
      </pc:sldChg>
      <pc:sldChg chg="modSp mod">
        <pc:chgData name="윤여름" userId="d6453dde-b1c0-4c35-9f36-1603ed4b4638" providerId="ADAL" clId="{5B4F7928-6315-4974-9569-D7DD09D5422B}" dt="2023-08-01T23:34:12.466" v="52" actId="404"/>
        <pc:sldMkLst>
          <pc:docMk/>
          <pc:sldMk cId="0" sldId="267"/>
        </pc:sldMkLst>
        <pc:spChg chg="mod">
          <ac:chgData name="윤여름" userId="d6453dde-b1c0-4c35-9f36-1603ed4b4638" providerId="ADAL" clId="{5B4F7928-6315-4974-9569-D7DD09D5422B}" dt="2023-08-01T23:34:12.466" v="52" actId="404"/>
          <ac:spMkLst>
            <pc:docMk/>
            <pc:sldMk cId="0" sldId="267"/>
            <ac:spMk id="211" creationId="{00000000-0000-0000-0000-000000000000}"/>
          </ac:spMkLst>
        </pc:spChg>
      </pc:sldChg>
      <pc:sldChg chg="addSp delSp modSp mod">
        <pc:chgData name="윤여름" userId="d6453dde-b1c0-4c35-9f36-1603ed4b4638" providerId="ADAL" clId="{5B4F7928-6315-4974-9569-D7DD09D5422B}" dt="2023-08-02T00:11:50.425" v="655" actId="207"/>
        <pc:sldMkLst>
          <pc:docMk/>
          <pc:sldMk cId="0" sldId="269"/>
        </pc:sldMkLst>
        <pc:spChg chg="add del">
          <ac:chgData name="윤여름" userId="d6453dde-b1c0-4c35-9f36-1603ed4b4638" providerId="ADAL" clId="{5B4F7928-6315-4974-9569-D7DD09D5422B}" dt="2023-08-01T23:30:59.967" v="1" actId="22"/>
          <ac:spMkLst>
            <pc:docMk/>
            <pc:sldMk cId="0" sldId="269"/>
            <ac:spMk id="3" creationId="{22DDCE56-9BEB-D3AB-8612-DBA1E3CD858E}"/>
          </ac:spMkLst>
        </pc:spChg>
        <pc:spChg chg="add del mod">
          <ac:chgData name="윤여름" userId="d6453dde-b1c0-4c35-9f36-1603ed4b4638" providerId="ADAL" clId="{5B4F7928-6315-4974-9569-D7DD09D5422B}" dt="2023-08-01T23:31:06.143" v="4" actId="478"/>
          <ac:spMkLst>
            <pc:docMk/>
            <pc:sldMk cId="0" sldId="269"/>
            <ac:spMk id="5" creationId="{4B47F6F4-ACC9-DE1E-9D75-E5BA2B803F71}"/>
          </ac:spMkLst>
        </pc:spChg>
        <pc:spChg chg="add mod ord">
          <ac:chgData name="윤여름" userId="d6453dde-b1c0-4c35-9f36-1603ed4b4638" providerId="ADAL" clId="{5B4F7928-6315-4974-9569-D7DD09D5422B}" dt="2023-08-02T00:11:50.425" v="655" actId="207"/>
          <ac:spMkLst>
            <pc:docMk/>
            <pc:sldMk cId="0" sldId="269"/>
            <ac:spMk id="6" creationId="{DCF480F5-75E8-794F-21E0-D91AAA03311A}"/>
          </ac:spMkLst>
        </pc:spChg>
        <pc:spChg chg="add del mod">
          <ac:chgData name="윤여름" userId="d6453dde-b1c0-4c35-9f36-1603ed4b4638" providerId="ADAL" clId="{5B4F7928-6315-4974-9569-D7DD09D5422B}" dt="2023-08-02T00:09:09.465" v="641" actId="478"/>
          <ac:spMkLst>
            <pc:docMk/>
            <pc:sldMk cId="0" sldId="269"/>
            <ac:spMk id="7" creationId="{886C2F38-A580-EA58-DCDD-D5E5B83E7AE1}"/>
          </ac:spMkLst>
        </pc:spChg>
      </pc:sldChg>
      <pc:sldChg chg="addSp delSp modSp mod">
        <pc:chgData name="윤여름" userId="d6453dde-b1c0-4c35-9f36-1603ed4b4638" providerId="ADAL" clId="{5B4F7928-6315-4974-9569-D7DD09D5422B}" dt="2023-08-02T00:10:42.282" v="652" actId="478"/>
        <pc:sldMkLst>
          <pc:docMk/>
          <pc:sldMk cId="0" sldId="270"/>
        </pc:sldMkLst>
        <pc:spChg chg="add del mod">
          <ac:chgData name="윤여름" userId="d6453dde-b1c0-4c35-9f36-1603ed4b4638" providerId="ADAL" clId="{5B4F7928-6315-4974-9569-D7DD09D5422B}" dt="2023-08-02T00:10:42.282" v="652" actId="478"/>
          <ac:spMkLst>
            <pc:docMk/>
            <pc:sldMk cId="0" sldId="270"/>
            <ac:spMk id="2" creationId="{B6748A02-DFFB-58CB-228D-1BD0B64E3027}"/>
          </ac:spMkLst>
        </pc:spChg>
        <pc:picChg chg="mod">
          <ac:chgData name="윤여름" userId="d6453dde-b1c0-4c35-9f36-1603ed4b4638" providerId="ADAL" clId="{5B4F7928-6315-4974-9569-D7DD09D5422B}" dt="2023-08-02T00:10:39.490" v="651" actId="1076"/>
          <ac:picMkLst>
            <pc:docMk/>
            <pc:sldMk cId="0" sldId="270"/>
            <ac:picMk id="280" creationId="{00000000-0000-0000-0000-000000000000}"/>
          </ac:picMkLst>
        </pc:picChg>
      </pc:sldChg>
      <pc:sldChg chg="modSp mod">
        <pc:chgData name="윤여름" userId="d6453dde-b1c0-4c35-9f36-1603ed4b4638" providerId="ADAL" clId="{5B4F7928-6315-4974-9569-D7DD09D5422B}" dt="2023-08-02T00:45:35.070" v="1238" actId="1076"/>
        <pc:sldMkLst>
          <pc:docMk/>
          <pc:sldMk cId="0" sldId="271"/>
        </pc:sldMkLst>
        <pc:spChg chg="mod">
          <ac:chgData name="윤여름" userId="d6453dde-b1c0-4c35-9f36-1603ed4b4638" providerId="ADAL" clId="{5B4F7928-6315-4974-9569-D7DD09D5422B}" dt="2023-08-01T23:35:34.187" v="53" actId="2711"/>
          <ac:spMkLst>
            <pc:docMk/>
            <pc:sldMk cId="0" sldId="271"/>
            <ac:spMk id="286" creationId="{00000000-0000-0000-0000-000000000000}"/>
          </ac:spMkLst>
        </pc:spChg>
        <pc:spChg chg="mod">
          <ac:chgData name="윤여름" userId="d6453dde-b1c0-4c35-9f36-1603ed4b4638" providerId="ADAL" clId="{5B4F7928-6315-4974-9569-D7DD09D5422B}" dt="2023-08-02T00:45:35.070" v="1238" actId="1076"/>
          <ac:spMkLst>
            <pc:docMk/>
            <pc:sldMk cId="0" sldId="271"/>
            <ac:spMk id="288" creationId="{00000000-0000-0000-0000-000000000000}"/>
          </ac:spMkLst>
        </pc:spChg>
      </pc:sldChg>
      <pc:sldChg chg="addSp delSp modSp">
        <pc:chgData name="윤여름" userId="d6453dde-b1c0-4c35-9f36-1603ed4b4638" providerId="ADAL" clId="{5B4F7928-6315-4974-9569-D7DD09D5422B}" dt="2023-08-02T00:11:03.118" v="654"/>
        <pc:sldMkLst>
          <pc:docMk/>
          <pc:sldMk cId="0" sldId="272"/>
        </pc:sldMkLst>
        <pc:spChg chg="add del mod">
          <ac:chgData name="윤여름" userId="d6453dde-b1c0-4c35-9f36-1603ed4b4638" providerId="ADAL" clId="{5B4F7928-6315-4974-9569-D7DD09D5422B}" dt="2023-08-02T00:11:03.118" v="654"/>
          <ac:spMkLst>
            <pc:docMk/>
            <pc:sldMk cId="0" sldId="272"/>
            <ac:spMk id="2" creationId="{85ADAF4D-5CB5-BF57-B40D-84C8383CBA5F}"/>
          </ac:spMkLst>
        </pc:spChg>
      </pc:sldChg>
      <pc:sldChg chg="addSp delSp modSp">
        <pc:chgData name="윤여름" userId="d6453dde-b1c0-4c35-9f36-1603ed4b4638" providerId="ADAL" clId="{5B4F7928-6315-4974-9569-D7DD09D5422B}" dt="2023-08-02T00:13:17.485" v="657"/>
        <pc:sldMkLst>
          <pc:docMk/>
          <pc:sldMk cId="0" sldId="274"/>
        </pc:sldMkLst>
        <pc:spChg chg="add del mod">
          <ac:chgData name="윤여름" userId="d6453dde-b1c0-4c35-9f36-1603ed4b4638" providerId="ADAL" clId="{5B4F7928-6315-4974-9569-D7DD09D5422B}" dt="2023-08-02T00:13:17.485" v="657"/>
          <ac:spMkLst>
            <pc:docMk/>
            <pc:sldMk cId="0" sldId="274"/>
            <ac:spMk id="2" creationId="{F2AE0BBD-F362-8EE6-0551-441E316CDDDD}"/>
          </ac:spMkLst>
        </pc:spChg>
      </pc:sldChg>
      <pc:sldChg chg="addSp modSp mod">
        <pc:chgData name="윤여름" userId="d6453dde-b1c0-4c35-9f36-1603ed4b4638" providerId="ADAL" clId="{5B4F7928-6315-4974-9569-D7DD09D5422B}" dt="2023-08-02T00:22:44.767" v="990" actId="1076"/>
        <pc:sldMkLst>
          <pc:docMk/>
          <pc:sldMk cId="0" sldId="276"/>
        </pc:sldMkLst>
        <pc:spChg chg="add mod">
          <ac:chgData name="윤여름" userId="d6453dde-b1c0-4c35-9f36-1603ed4b4638" providerId="ADAL" clId="{5B4F7928-6315-4974-9569-D7DD09D5422B}" dt="2023-08-02T00:22:44.767" v="990" actId="1076"/>
          <ac:spMkLst>
            <pc:docMk/>
            <pc:sldMk cId="0" sldId="276"/>
            <ac:spMk id="3" creationId="{12C3BA6F-3A2E-09ED-F9F2-482CD9D5C007}"/>
          </ac:spMkLst>
        </pc:spChg>
        <pc:spChg chg="mod">
          <ac:chgData name="윤여름" userId="d6453dde-b1c0-4c35-9f36-1603ed4b4638" providerId="ADAL" clId="{5B4F7928-6315-4974-9569-D7DD09D5422B}" dt="2023-08-01T23:39:46.515" v="73" actId="20577"/>
          <ac:spMkLst>
            <pc:docMk/>
            <pc:sldMk cId="0" sldId="276"/>
            <ac:spMk id="331" creationId="{00000000-0000-0000-0000-000000000000}"/>
          </ac:spMkLst>
        </pc:spChg>
        <pc:spChg chg="mod">
          <ac:chgData name="윤여름" userId="d6453dde-b1c0-4c35-9f36-1603ed4b4638" providerId="ADAL" clId="{5B4F7928-6315-4974-9569-D7DD09D5422B}" dt="2023-08-02T00:22:30.795" v="977" actId="1076"/>
          <ac:spMkLst>
            <pc:docMk/>
            <pc:sldMk cId="0" sldId="276"/>
            <ac:spMk id="333" creationId="{00000000-0000-0000-0000-000000000000}"/>
          </ac:spMkLst>
        </pc:spChg>
        <pc:picChg chg="mod">
          <ac:chgData name="윤여름" userId="d6453dde-b1c0-4c35-9f36-1603ed4b4638" providerId="ADAL" clId="{5B4F7928-6315-4974-9569-D7DD09D5422B}" dt="2023-08-02T00:22:30.795" v="977" actId="1076"/>
          <ac:picMkLst>
            <pc:docMk/>
            <pc:sldMk cId="0" sldId="276"/>
            <ac:picMk id="332" creationId="{00000000-0000-0000-0000-000000000000}"/>
          </ac:picMkLst>
        </pc:picChg>
        <pc:picChg chg="mod">
          <ac:chgData name="윤여름" userId="d6453dde-b1c0-4c35-9f36-1603ed4b4638" providerId="ADAL" clId="{5B4F7928-6315-4974-9569-D7DD09D5422B}" dt="2023-08-02T00:22:30.795" v="977" actId="1076"/>
          <ac:picMkLst>
            <pc:docMk/>
            <pc:sldMk cId="0" sldId="276"/>
            <ac:picMk id="335" creationId="{00000000-0000-0000-0000-000000000000}"/>
          </ac:picMkLst>
        </pc:picChg>
      </pc:sldChg>
      <pc:sldChg chg="addSp modSp mod">
        <pc:chgData name="윤여름" userId="d6453dde-b1c0-4c35-9f36-1603ed4b4638" providerId="ADAL" clId="{5B4F7928-6315-4974-9569-D7DD09D5422B}" dt="2023-08-02T00:25:32.311" v="1236" actId="1076"/>
        <pc:sldMkLst>
          <pc:docMk/>
          <pc:sldMk cId="0" sldId="278"/>
        </pc:sldMkLst>
        <pc:spChg chg="add mod">
          <ac:chgData name="윤여름" userId="d6453dde-b1c0-4c35-9f36-1603ed4b4638" providerId="ADAL" clId="{5B4F7928-6315-4974-9569-D7DD09D5422B}" dt="2023-08-02T00:25:32.311" v="1236" actId="1076"/>
          <ac:spMkLst>
            <pc:docMk/>
            <pc:sldMk cId="0" sldId="278"/>
            <ac:spMk id="2" creationId="{AC5F034D-D829-8B40-A45D-307525E20A79}"/>
          </ac:spMkLst>
        </pc:spChg>
      </pc:sldChg>
      <pc:sldChg chg="addSp modSp mod">
        <pc:chgData name="윤여름" userId="d6453dde-b1c0-4c35-9f36-1603ed4b4638" providerId="ADAL" clId="{5B4F7928-6315-4974-9569-D7DD09D5422B}" dt="2023-08-02T00:49:12.584" v="1241" actId="1076"/>
        <pc:sldMkLst>
          <pc:docMk/>
          <pc:sldMk cId="0" sldId="280"/>
        </pc:sldMkLst>
        <pc:spChg chg="add mod">
          <ac:chgData name="윤여름" userId="d6453dde-b1c0-4c35-9f36-1603ed4b4638" providerId="ADAL" clId="{5B4F7928-6315-4974-9569-D7DD09D5422B}" dt="2023-08-02T00:49:12.584" v="1241" actId="1076"/>
          <ac:spMkLst>
            <pc:docMk/>
            <pc:sldMk cId="0" sldId="280"/>
            <ac:spMk id="3" creationId="{D00465DD-F5AF-5590-950D-B19E43A2AAD3}"/>
          </ac:spMkLst>
        </pc:spChg>
        <pc:spChg chg="mod">
          <ac:chgData name="윤여름" userId="d6453dde-b1c0-4c35-9f36-1603ed4b4638" providerId="ADAL" clId="{5B4F7928-6315-4974-9569-D7DD09D5422B}" dt="2023-08-01T23:44:57.815" v="74"/>
          <ac:spMkLst>
            <pc:docMk/>
            <pc:sldMk cId="0" sldId="280"/>
            <ac:spMk id="368" creationId="{00000000-0000-0000-0000-000000000000}"/>
          </ac:spMkLst>
        </pc:spChg>
      </pc:sldChg>
      <pc:sldChg chg="addSp modSp mod">
        <pc:chgData name="윤여름" userId="d6453dde-b1c0-4c35-9f36-1603ed4b4638" providerId="ADAL" clId="{5B4F7928-6315-4974-9569-D7DD09D5422B}" dt="2023-08-02T00:24:40.997" v="1143" actId="1076"/>
        <pc:sldMkLst>
          <pc:docMk/>
          <pc:sldMk cId="0" sldId="281"/>
        </pc:sldMkLst>
        <pc:spChg chg="add mod">
          <ac:chgData name="윤여름" userId="d6453dde-b1c0-4c35-9f36-1603ed4b4638" providerId="ADAL" clId="{5B4F7928-6315-4974-9569-D7DD09D5422B}" dt="2023-08-02T00:24:40.997" v="1143" actId="1076"/>
          <ac:spMkLst>
            <pc:docMk/>
            <pc:sldMk cId="0" sldId="281"/>
            <ac:spMk id="2" creationId="{43C7C0BF-EFBE-8574-5F71-62A7BF7DA09F}"/>
          </ac:spMkLst>
        </pc:spChg>
      </pc:sldChg>
      <pc:sldChg chg="modSp mod">
        <pc:chgData name="윤여름" userId="d6453dde-b1c0-4c35-9f36-1603ed4b4638" providerId="ADAL" clId="{5B4F7928-6315-4974-9569-D7DD09D5422B}" dt="2023-08-01T23:48:12.638" v="254" actId="2711"/>
        <pc:sldMkLst>
          <pc:docMk/>
          <pc:sldMk cId="0" sldId="282"/>
        </pc:sldMkLst>
        <pc:spChg chg="mod">
          <ac:chgData name="윤여름" userId="d6453dde-b1c0-4c35-9f36-1603ed4b4638" providerId="ADAL" clId="{5B4F7928-6315-4974-9569-D7DD09D5422B}" dt="2023-08-01T23:48:12.638" v="254" actId="2711"/>
          <ac:spMkLst>
            <pc:docMk/>
            <pc:sldMk cId="0" sldId="282"/>
            <ac:spMk id="395" creationId="{00000000-0000-0000-0000-000000000000}"/>
          </ac:spMkLst>
        </pc:spChg>
      </pc:sldChg>
      <pc:sldChg chg="modSp mod">
        <pc:chgData name="윤여름" userId="d6453dde-b1c0-4c35-9f36-1603ed4b4638" providerId="ADAL" clId="{5B4F7928-6315-4974-9569-D7DD09D5422B}" dt="2023-08-01T23:52:31.019" v="256" actId="2711"/>
        <pc:sldMkLst>
          <pc:docMk/>
          <pc:sldMk cId="0" sldId="284"/>
        </pc:sldMkLst>
        <pc:spChg chg="mod">
          <ac:chgData name="윤여름" userId="d6453dde-b1c0-4c35-9f36-1603ed4b4638" providerId="ADAL" clId="{5B4F7928-6315-4974-9569-D7DD09D5422B}" dt="2023-08-01T23:52:31.019" v="256" actId="2711"/>
          <ac:spMkLst>
            <pc:docMk/>
            <pc:sldMk cId="0" sldId="284"/>
            <ac:spMk id="40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Noto Sans KR Medium" panose="020B0600000000000000" pitchFamily="34" charset="-127"/>
        <a:ea typeface="Noto Sans KR Medium" panose="020B0600000000000000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808eacaa5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75" tIns="46775" rIns="93575" bIns="46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" name="Google Shape;59;g23808eacaa5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daa58cfc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daa58cfc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c99fd86c3_4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25c99fd86c3_4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75" tIns="46775" rIns="93575" bIns="46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98" name="Google Shape;198;g25c99fd86c3_4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75" tIns="46775" rIns="93575" bIns="467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 sz="14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11</a:t>
            </a:fld>
            <a:endParaRPr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daa58cfc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daa58cfc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808eacaa5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3808eacaa5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808eacaa5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23808eacaa5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75" tIns="46775" rIns="93575" bIns="46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1" name="Google Shape;221;g23808eacaa5_1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75" tIns="46775" rIns="93575" bIns="467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" sz="140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14</a:t>
            </a:fld>
            <a:endParaRPr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daa58cfc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daa58cfc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이름을 정해야 합니다… 도와주세요…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db2b6e33e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db2b6e33e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전체 조망 + 요소 소개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808eacaa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3808eacaa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전체 조망 + 요소 소개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db2b6e33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5db2b6e33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808eaca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808eaca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daa58cfc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daa58cfc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daa58cfcb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daa58cfcb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db2b6e33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db2b6e33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버스 호출 시스템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버스 호출기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버스 호출 스크린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db2b6e33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db2b6e33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5db2b6e33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5db2b6e33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db2b6e33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5db2b6e33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5db2b6e33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5db2b6e33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5db2b6e33e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5db2b6e33e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daa58cfcb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daa58cfcb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808eacaa5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808eacaa5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daa58cfcb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5daa58cfcb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daa58cfcb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daa58cfcb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daa58cfcb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5daa58cfcb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3808eacaa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3808eacaa5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808eacaa5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808eacaa5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808eacaa5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808eacaa5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복지콜 이용의 여러움 자료에서 찌부된거 펴주세용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3808eacaa5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3808eacaa5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d4d6837c9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75" tIns="46775" rIns="93575" bIns="467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재희)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시각장애인의 버스 이용률이 왜 저조할까?                                            -&gt; 시각장애인이 버스를 탑승하는 과정을 어렵게 느끼기 때문에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시각장애인이 버스를 탑승하는 과정을 왜 어렵게 느낄까?                   -&gt; 버스가 어디에 정차하는지 몰라서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버스가 어디에 정차하는지 왜 모를까?                                                   -&gt; 버스가 언제 어디에 들어오는지의 정보를 제공받지 못해서 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버스가 언제 어디에 들어오는지에 대한 정보를 왜 제공받지 못할까? -&gt; 정보를 확인할 수 있는 수단이 없었기 때문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정보를 확인할 수 있는 수단이 왜 없을까?                                              -&gt; 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????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Insight: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시각장애인은 버스가 언제 어디에 정차하는지 정확히 알 수 없는 상황에서 버스 탑승에 큰 어려움을 느끼기 때문에 버스를 이용하지 않는다.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이에 대한 정보를 제공 받는다면 시각장애인에게 좀더 편안한 버스 탑승 환경이 될 것이다.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00" name="Google Shape;100;g25d4d6837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d4d6837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575" tIns="46775" rIns="93575" bIns="46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29" name="Google Shape;129;g25d4d6837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808eacaa5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808eacaa5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실습">
  <p:cSld name="실습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79125" bIns="3955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0"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✔"/>
              <a:defRPr/>
            </a:lvl3pPr>
            <a:lvl4pPr marL="182880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 dirty="0"/>
          </a:p>
        </p:txBody>
      </p:sp>
      <p:sp>
        <p:nvSpPr>
          <p:cNvPr id="52" name="Google Shape;52;p13"/>
          <p:cNvSpPr/>
          <p:nvPr/>
        </p:nvSpPr>
        <p:spPr>
          <a:xfrm>
            <a:off x="252046" y="465516"/>
            <a:ext cx="8640000" cy="4374000"/>
          </a:xfrm>
          <a:prstGeom prst="round1Rect">
            <a:avLst>
              <a:gd name="adj" fmla="val 6427"/>
            </a:avLst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2700000" algn="tl" rotWithShape="0">
              <a:srgbClr val="FF7A00">
                <a:alpha val="69410"/>
              </a:srgbClr>
            </a:outerShdw>
          </a:effectLst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cxnSp>
        <p:nvCxnSpPr>
          <p:cNvPr id="53" name="Google Shape;53;p13"/>
          <p:cNvCxnSpPr/>
          <p:nvPr/>
        </p:nvCxnSpPr>
        <p:spPr>
          <a:xfrm>
            <a:off x="368308" y="789552"/>
            <a:ext cx="8407500" cy="0"/>
          </a:xfrm>
          <a:prstGeom prst="straightConnector1">
            <a:avLst/>
          </a:prstGeom>
          <a:noFill/>
          <a:ln w="28575" cap="flat" cmpd="sng">
            <a:solidFill>
              <a:srgbClr val="FF7A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68308" y="519522"/>
            <a:ext cx="84075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0" bIns="395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algun Gothic"/>
              <a:buNone/>
              <a:defRPr sz="1400" b="1">
                <a:solidFill>
                  <a:srgbClr val="59595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_중제목">
  <p:cSld name="내용_중제목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79125" bIns="3955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>
                <a:solidFill>
                  <a:srgbClr val="3F3F3F"/>
                </a:solidFill>
              </a:defRPr>
            </a:lvl1pPr>
            <a:lvl2pPr marL="91440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✔"/>
              <a:defRPr/>
            </a:lvl3pPr>
            <a:lvl4pPr marL="182880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marL="228600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 dirty="0"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lenews.co.kr/news/articleView.html?idxno=9522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232172" y="146615"/>
            <a:ext cx="6626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2차 중간점검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1498575" y="1111850"/>
            <a:ext cx="5665500" cy="2571900"/>
          </a:xfrm>
          <a:prstGeom prst="rect">
            <a:avLst/>
          </a:prstGeom>
          <a:solidFill>
            <a:srgbClr val="FF7A00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ko" sz="3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7반 </a:t>
            </a:r>
            <a:r>
              <a:rPr lang="en-US" altLang="ko" sz="3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1</a:t>
            </a:r>
            <a:r>
              <a:rPr lang="ko" sz="3900" b="1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조</a:t>
            </a:r>
            <a:endParaRPr sz="3900" b="1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ko" sz="2800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시각장애인의 이동권 문제</a:t>
            </a:r>
            <a:endParaRPr sz="2800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ko" sz="2800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-버</a:t>
            </a:r>
            <a:r>
              <a:rPr lang="ko-KR" altLang="en-US" sz="2800" dirty="0" err="1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스</a:t>
            </a:r>
            <a:r>
              <a:rPr lang="ko" sz="2800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 정류장을 중심으로-</a:t>
            </a:r>
            <a:endParaRPr sz="2800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2" name="Google Shape;61;p15">
            <a:extLst>
              <a:ext uri="{FF2B5EF4-FFF2-40B4-BE49-F238E27FC236}">
                <a16:creationId xmlns:a16="http://schemas.microsoft.com/office/drawing/2014/main" id="{DFD361B3-8A25-1D7F-6825-F8CDD528BE2F}"/>
              </a:ext>
            </a:extLst>
          </p:cNvPr>
          <p:cNvSpPr txBox="1">
            <a:spLocks/>
          </p:cNvSpPr>
          <p:nvPr/>
        </p:nvSpPr>
        <p:spPr>
          <a:xfrm>
            <a:off x="884635" y="4048512"/>
            <a:ext cx="6626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79125" bIns="395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✔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ko-KR" altLang="en-US" sz="1600" dirty="0">
                <a:cs typeface="Noto Sans"/>
                <a:sym typeface="Noto Sans"/>
              </a:rPr>
              <a:t>백지혜</a:t>
            </a:r>
            <a:r>
              <a:rPr lang="en-US" altLang="ko-KR" sz="1600" dirty="0">
                <a:cs typeface="Noto Sans"/>
                <a:sym typeface="Noto Sans"/>
              </a:rPr>
              <a:t>, </a:t>
            </a:r>
            <a:r>
              <a:rPr lang="ko-KR" altLang="en-US" sz="1600" dirty="0">
                <a:cs typeface="Noto Sans"/>
                <a:sym typeface="Noto Sans"/>
              </a:rPr>
              <a:t>윤여름</a:t>
            </a:r>
            <a:r>
              <a:rPr lang="en-US" altLang="ko-KR" sz="1600" dirty="0">
                <a:cs typeface="Noto Sans"/>
                <a:sym typeface="Noto Sans"/>
              </a:rPr>
              <a:t>, </a:t>
            </a:r>
            <a:r>
              <a:rPr lang="ko-KR" altLang="en-US" sz="1600" dirty="0">
                <a:cs typeface="Noto Sans"/>
                <a:sym typeface="Noto Sans"/>
              </a:rPr>
              <a:t>정재희</a:t>
            </a:r>
            <a:r>
              <a:rPr lang="en-US" altLang="ko-KR" sz="1600" dirty="0">
                <a:cs typeface="Noto Sans"/>
                <a:sym typeface="Noto Sans"/>
              </a:rPr>
              <a:t>, </a:t>
            </a:r>
            <a:r>
              <a:rPr lang="ko-KR" altLang="en-US" sz="1600" dirty="0" err="1">
                <a:cs typeface="Noto Sans"/>
                <a:sym typeface="Noto Sans"/>
              </a:rPr>
              <a:t>차규빈</a:t>
            </a:r>
            <a:r>
              <a:rPr lang="en-US" altLang="ko-KR" sz="1600" dirty="0">
                <a:cs typeface="Noto Sans"/>
                <a:sym typeface="Noto Sans"/>
              </a:rPr>
              <a:t>, </a:t>
            </a:r>
            <a:r>
              <a:rPr lang="ko-KR" altLang="en-US" sz="1600" dirty="0" err="1">
                <a:cs typeface="Noto Sans"/>
                <a:sym typeface="Noto Sans"/>
              </a:rPr>
              <a:t>한아림</a:t>
            </a:r>
            <a:endParaRPr lang="ko-KR" altLang="en-US" sz="1600" dirty="0"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368308" y="519522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이해관계자 지도 + 인터뷰</a:t>
            </a:r>
            <a:endParaRPr dirty="0"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0" y="1386650"/>
            <a:ext cx="2587524" cy="25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322325" y="1031125"/>
            <a:ext cx="30273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&lt; 시각 장애인 버스 탑승 이해관계자지도&gt; </a:t>
            </a:r>
            <a:endParaRPr sz="11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1149125" y="3913675"/>
            <a:ext cx="62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Needs 분석</a:t>
            </a:r>
            <a:endParaRPr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버스 기사</a:t>
            </a:r>
            <a:r>
              <a:rPr lang="ko" sz="1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 - “ 시간을 맞춰 버스를 이동해야 한다. “  </a:t>
            </a:r>
            <a:endParaRPr sz="11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교통 약자를 제외한 버스 이용객</a:t>
            </a:r>
            <a:r>
              <a:rPr lang="ko" sz="1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- “ 버스 정차구역을 정확히 알고 싶다” </a:t>
            </a:r>
            <a:endParaRPr sz="11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정부</a:t>
            </a:r>
            <a:r>
              <a:rPr lang="ko" sz="11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-  “ 시각장애인을 배려한 시스템을 구축하고 싶다” </a:t>
            </a:r>
            <a:endParaRPr sz="11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350" y="897575"/>
            <a:ext cx="3873651" cy="33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368297" y="182990"/>
            <a:ext cx="6626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339976" y="465842"/>
            <a:ext cx="7760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algun Gothic"/>
              <a:buNone/>
            </a:pPr>
            <a:r>
              <a:rPr lang="ko" b="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정의하기 (Define)</a:t>
            </a:r>
            <a:endParaRPr b="0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564300" y="1303500"/>
            <a:ext cx="3922200" cy="3364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6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600" b="0" i="1" u="sng" strike="noStrike" cap="none" dirty="0">
                <a:solidFill>
                  <a:srgbClr val="FF7A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User</a:t>
            </a:r>
            <a:endParaRPr sz="1400" b="0" i="1" u="sng" strike="noStrike" cap="none" dirty="0">
              <a:solidFill>
                <a:srgbClr val="FF7A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br>
              <a:rPr lang="ko" sz="7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</a:br>
            <a:r>
              <a:rPr lang="ko" sz="13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일상 생활을 위해 버스를 </a:t>
            </a:r>
            <a:r>
              <a:rPr lang="ko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이용</a:t>
            </a:r>
            <a:r>
              <a:rPr lang="ko" sz="13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해야 하지만</a:t>
            </a:r>
            <a:br>
              <a:rPr lang="ko" sz="13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</a:br>
            <a:r>
              <a:rPr lang="ko" sz="13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어려움을 겪는 1년차 시각장애인</a:t>
            </a:r>
            <a:endParaRPr sz="13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600" b="0" i="1" u="sng" strike="noStrike" cap="none" dirty="0">
                <a:solidFill>
                  <a:srgbClr val="FF7A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Needs</a:t>
            </a:r>
            <a:br>
              <a:rPr lang="ko" sz="13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</a:br>
            <a:br>
              <a:rPr lang="ko" sz="7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</a:br>
            <a:r>
              <a:rPr lang="ko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탑승에 대한 불안감 </a:t>
            </a:r>
            <a:r>
              <a:rPr lang="ko" sz="13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없이 버스</a:t>
            </a:r>
            <a:r>
              <a:rPr lang="ko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를 타</a:t>
            </a:r>
            <a:r>
              <a:rPr lang="ko" sz="13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고 싶음.</a:t>
            </a:r>
            <a:endParaRPr sz="13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2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600" b="0" i="1" u="sng" strike="noStrike" cap="none" dirty="0">
                <a:solidFill>
                  <a:srgbClr val="FF7A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Insight</a:t>
            </a:r>
            <a:br>
              <a:rPr lang="ko" sz="13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</a:br>
            <a:endParaRPr sz="7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3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승차 대기 및 탑승 과정에서 발생하는 문제들이</a:t>
            </a:r>
            <a:endParaRPr sz="13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1100" b="0" i="0" u="none" strike="noStrike" cap="none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  <a:t>(타야하는 버스가 도착해도 인지하</a:t>
            </a:r>
            <a:r>
              <a:rPr lang="ko" sz="11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  <a:t>지</a:t>
            </a:r>
            <a:r>
              <a:rPr lang="ko" sz="1100" b="0" i="0" u="none" strike="noStrike" cap="none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  <a:t> 못하거나,</a:t>
            </a:r>
            <a:br>
              <a:rPr lang="ko" sz="11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</a:br>
            <a:r>
              <a:rPr lang="ko" sz="1100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  <a:t>버스의 정차 위치와 탑승구를 정확히 알지 못하</a:t>
            </a:r>
            <a:r>
              <a:rPr lang="ko" sz="1100" b="0" i="0" u="none" strike="noStrike" cap="none" dirty="0">
                <a:solidFill>
                  <a:srgbClr val="7F7F7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  <a:t>는 것)</a:t>
            </a:r>
            <a:r>
              <a:rPr lang="ko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 </a:t>
            </a:r>
            <a:br>
              <a:rPr lang="ko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</a:br>
            <a:r>
              <a:rPr lang="ko" sz="13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시각 장애인의 버스탑승에 큰 어려움을 유발한다.</a:t>
            </a:r>
            <a:endParaRPr sz="12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4705073" y="2052438"/>
            <a:ext cx="3889800" cy="190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79125" rIns="79125" bIns="7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8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6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우리가 어떻게 하면</a:t>
            </a:r>
            <a:br>
              <a:rPr lang="ko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</a:br>
            <a:r>
              <a:rPr lang="ko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시각장애인이 버스를 놓치지 않고</a:t>
            </a:r>
            <a:br>
              <a:rPr lang="ko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</a:br>
            <a:r>
              <a:rPr lang="ko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안전하게 탑승할 수 있는 환경</a:t>
            </a:r>
            <a:r>
              <a:rPr lang="ko" sz="16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을 조성할 수 있을까?</a:t>
            </a:r>
            <a:endParaRPr sz="16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1247700" y="1098933"/>
            <a:ext cx="2555400" cy="3564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600" b="0" i="0" u="none" strike="noStrike" cap="none" dirty="0">
                <a:solidFill>
                  <a:schemeClr val="dk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PoV</a:t>
            </a:r>
            <a:endParaRPr sz="1600" b="0" i="0" u="none" strike="noStrike" cap="none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5372126" y="1793997"/>
            <a:ext cx="2555400" cy="3564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600" b="0" i="0" u="none" strike="noStrike" cap="none" dirty="0">
                <a:solidFill>
                  <a:schemeClr val="dk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HMW</a:t>
            </a:r>
            <a:endParaRPr sz="1600" b="0" i="0" u="none" strike="noStrike" cap="none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</p:txBody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232172" y="146615"/>
            <a:ext cx="6626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ko" dirty="0"/>
              <a:t>Project 1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368308" y="519522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진짜 문제 정의하기</a:t>
            </a:r>
            <a:endParaRPr dirty="0"/>
          </a:p>
        </p:txBody>
      </p:sp>
      <p:sp>
        <p:nvSpPr>
          <p:cNvPr id="211" name="Google Shape;211;p26"/>
          <p:cNvSpPr txBox="1"/>
          <p:nvPr/>
        </p:nvSpPr>
        <p:spPr>
          <a:xfrm>
            <a:off x="1848950" y="2002875"/>
            <a:ext cx="5616900" cy="1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9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우리가 어떻게 하면</a:t>
            </a:r>
            <a:br>
              <a:rPr lang="ko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</a:br>
            <a:r>
              <a:rPr lang="ko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시각장애인이 버스를 놓치지 않고</a:t>
            </a:r>
            <a:br>
              <a:rPr lang="ko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</a:br>
            <a:r>
              <a:rPr lang="ko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안전하게 탑승할 수 있는 환경을 조성할 수 있을까?</a:t>
            </a:r>
            <a:endParaRPr sz="2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Ch 3. 아이디어 &amp; 프로토타입 </a:t>
            </a:r>
            <a:endParaRPr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body" idx="1"/>
          </p:nvPr>
        </p:nvSpPr>
        <p:spPr>
          <a:xfrm>
            <a:off x="352825" y="453994"/>
            <a:ext cx="7178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ko" sz="140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아이디어 내기</a:t>
            </a:r>
            <a:r>
              <a:rPr lang="ko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 </a:t>
            </a:r>
            <a:endParaRPr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315800" y="829626"/>
            <a:ext cx="8076300" cy="35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1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시각장애인이 버스를 안전하고 불편함 없이 버스를 탑승하기 위해서는 어떻게 해야 할까? </a:t>
            </a:r>
            <a:endParaRPr sz="12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cxnSp>
        <p:nvCxnSpPr>
          <p:cNvPr id="225" name="Google Shape;225;p28"/>
          <p:cNvCxnSpPr/>
          <p:nvPr/>
        </p:nvCxnSpPr>
        <p:spPr>
          <a:xfrm rot="10800000" flipH="1">
            <a:off x="386725" y="1140750"/>
            <a:ext cx="8363100" cy="291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289545" y="161811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418913" y="2811077"/>
            <a:ext cx="1080000" cy="1080000"/>
          </a:xfrm>
          <a:prstGeom prst="foldedCorner">
            <a:avLst>
              <a:gd name="adj" fmla="val 16667"/>
            </a:avLst>
          </a:prstGeom>
          <a:solidFill>
            <a:srgbClr val="FDE9D8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물질적 개선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464013" y="1306864"/>
            <a:ext cx="1080000" cy="1080000"/>
          </a:xfrm>
          <a:prstGeom prst="foldedCorner">
            <a:avLst>
              <a:gd name="adj" fmla="val 16667"/>
            </a:avLst>
          </a:prstGeom>
          <a:solidFill>
            <a:srgbClr val="FDE9D8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버스기사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&amp;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운수회사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3103154" y="1886818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운행 소요 시간에 따라 불이익을 받지 않도록 한다.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1643217" y="4196197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시간 준수 에서 자유 로운 차량을 노선 당 n대 씩 만든다.</a:t>
            </a:r>
            <a:r>
              <a:rPr lang="ko" sz="600" b="1" dirty="0">
                <a:solidFill>
                  <a:srgbClr val="7F7F7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</a:t>
            </a:r>
            <a:endParaRPr sz="600" b="1" i="0" u="none" strike="noStrike" cap="none" dirty="0">
              <a:solidFill>
                <a:srgbClr val="7F7F7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2367331" y="4196193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버스기사님 간 빠른 의사소통을 위한 메신저 전용 앱을 개발한다.</a:t>
            </a:r>
            <a:endParaRPr sz="6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2359541" y="1886818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5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국가 차원에서 시각장애인 승객으로 인해 기사가 불이익을 받지 않아야 한다는법적 제도를 만든다.</a:t>
            </a:r>
            <a:endParaRPr sz="5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1657033" y="1197168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장애인 탑승 관련 서비스에 대한 만족도 조사 후 인센티브 지급</a:t>
            </a:r>
            <a:endParaRPr sz="6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3091065" y="3553543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버스기사 간 소통 단말기 제공</a:t>
            </a:r>
            <a:endParaRPr sz="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3822312" y="1173338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버스가 딜레이 되어도 민원이나 벌금 물지 않는 시스템</a:t>
            </a:r>
            <a:endParaRPr sz="6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239591" y="4148554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 정류장에 시각장애인 존 만들기</a:t>
            </a:r>
            <a:endParaRPr sz="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4479920" y="4196154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버스시간 딜레이시 승객들에게 마일리지 제공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2368983" y="1189029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선행 버스 기사님 칭찬 표창장 주기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919137" y="4161843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일본의 사례처럼 장애인 전용 도우미를 고용한다.</a:t>
            </a:r>
            <a:endParaRPr sz="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2313250" y="2834454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 정차하는 곳에 방해요소 제거하기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3091413" y="4196203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버스기사님 휴식시간 보장, 버스요금 인상,</a:t>
            </a:r>
            <a:endParaRPr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but 페이백</a:t>
            </a:r>
            <a:endParaRPr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1618653" y="2834454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 정류장에 시각장애인 존 만들기</a:t>
            </a:r>
            <a:endParaRPr sz="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3785673" y="4196261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dirty="0">
              <a:solidFill>
                <a:srgbClr val="7F7F7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교통 관제 시스템 관리인 배치</a:t>
            </a:r>
            <a:endParaRPr sz="700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dirty="0">
              <a:solidFill>
                <a:srgbClr val="7F7F7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1648574" y="1870838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700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승차 거부 운수회사&amp; 버스 기사님 -&gt; 시민의식 교육 시간</a:t>
            </a:r>
            <a:endParaRPr sz="700" i="0" u="none" strike="noStrike" cap="none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3095659" y="1189038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 기사님 정보를 크게 공지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6741172" y="2595534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700" dirty="0">
                <a:solidFill>
                  <a:schemeClr val="accent2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안내견 탄 버스는 버스에 불이 들어오게 하기</a:t>
            </a:r>
            <a:endParaRPr sz="700" dirty="0">
              <a:solidFill>
                <a:schemeClr val="accent2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3785672" y="3553606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시각장애인 탑승시 버스 음성 안내 서비스 제공</a:t>
            </a:r>
            <a:endParaRPr sz="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1613717" y="3523454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시각장애인 교통카드</a:t>
            </a:r>
            <a:endParaRPr sz="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시각장애인 배지 제작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2999255" y="2834450"/>
            <a:ext cx="9438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시각장애인이 탑승하기로 한 버스 앞문에서 노래가 나오게 한다. (그 노래를 미리 폰으로 듣게 한다)</a:t>
            </a:r>
            <a:endParaRPr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4489814" y="3515425"/>
            <a:ext cx="7491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(버스 노선을 찾기 힘들다면) 길찾기 전화 서비스를 운영한다. (음성네비)</a:t>
            </a:r>
            <a:endParaRPr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3817879" y="1861888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어플 상 출발/하차 설정하면 기사님에게 알림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2352404" y="3523459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원하는 버스를 찾을 수 있는 안내봇 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4001220" y="2834693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 탑승 후 빈 좌석의 위치를 쉽게 확인할 수 있도록 한다.</a:t>
            </a:r>
            <a:endParaRPr sz="6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4711711" y="2834696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스마트쉘터</a:t>
            </a:r>
            <a:endParaRPr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내 원하는 버스 선택하고 버스 도착하면 문 열림</a:t>
            </a:r>
            <a:endParaRPr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4666726" y="1216364"/>
            <a:ext cx="1080000" cy="1080000"/>
          </a:xfrm>
          <a:prstGeom prst="foldedCorner">
            <a:avLst>
              <a:gd name="adj" fmla="val 16667"/>
            </a:avLst>
          </a:prstGeom>
          <a:solidFill>
            <a:srgbClr val="FDE9D8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제도적 개선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6698816" y="1244453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장애인 인식과 관련된 교육을 버스 전광판에 부착 및 송출</a:t>
            </a:r>
            <a:endParaRPr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6508254" y="1884792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 딜레이사유를 공유하는 시스템 제작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58" name="Google Shape;258;p28"/>
          <p:cNvSpPr/>
          <p:nvPr/>
        </p:nvSpPr>
        <p:spPr>
          <a:xfrm>
            <a:off x="7388689" y="1244467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돌발상황 발생 시 대처 메뉴얼 제작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7934423" y="1884792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정차 시간 표준화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60" name="Google Shape;260;p28"/>
          <p:cNvSpPr/>
          <p:nvPr/>
        </p:nvSpPr>
        <p:spPr>
          <a:xfrm>
            <a:off x="8086829" y="1244463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교통약자 탑승 시 기사님 무조건 일어나기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7236306" y="1884784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 기사의 수 를 늘려 버스 기사 개 개인의 부담을 줄인다.</a:t>
            </a:r>
            <a:endParaRPr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62" name="Google Shape;262;p28"/>
          <p:cNvSpPr/>
          <p:nvPr/>
        </p:nvSpPr>
        <p:spPr>
          <a:xfrm>
            <a:off x="5792026" y="1244463"/>
            <a:ext cx="8394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시각장애인 석에 앉은 사람은 무조건 시작장애인이 타면 도우미역할 당첨</a:t>
            </a:r>
            <a:endParaRPr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5780198" y="1908006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시각장애인 승하차 통화 지원 서비스를 만든다.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5583850" y="2600896"/>
            <a:ext cx="1080000" cy="726000"/>
          </a:xfrm>
          <a:prstGeom prst="foldedCorner">
            <a:avLst>
              <a:gd name="adj" fmla="val 16667"/>
            </a:avLst>
          </a:prstGeom>
          <a:solidFill>
            <a:srgbClr val="FDE9D8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안내견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7471324" y="2595554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1" dirty="0">
                <a:solidFill>
                  <a:srgbClr val="7F7F7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안내견에게 버스 인식 교육 시키기</a:t>
            </a:r>
            <a:endParaRPr sz="800" b="1" i="0" u="none" strike="noStrike" cap="none" dirty="0">
              <a:solidFill>
                <a:srgbClr val="7F7F7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8200183" y="2595543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b="1" dirty="0">
                <a:solidFill>
                  <a:srgbClr val="7F7F7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안내견 배정 확률을 높여 시각장애인이 쉽게 버스에 탈 수 있도록 한다.</a:t>
            </a:r>
            <a:endParaRPr sz="600" b="1" i="0" u="none" strike="noStrike" cap="none" dirty="0">
              <a:solidFill>
                <a:srgbClr val="7F7F7F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8174640" y="4148550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장애인 인식 개선을 위한 교육 플랫폼</a:t>
            </a:r>
            <a:endParaRPr sz="7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8174653" y="3447603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캠패인 진행하기</a:t>
            </a:r>
            <a:endParaRPr sz="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7435476" y="3472762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마음이 따뜻해지는뉴스로 인트로 시작하기</a:t>
            </a:r>
            <a:endParaRPr sz="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6713359" y="4148544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 회사 내 장애인 전문 부서 설치 </a:t>
            </a:r>
            <a:endParaRPr sz="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7435484" y="4148546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" sz="7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시각장애인 배려 우수 사례 TV 광고</a:t>
            </a:r>
            <a:endParaRPr sz="7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6696297" y="3472756"/>
            <a:ext cx="663000" cy="612900"/>
          </a:xfrm>
          <a:prstGeom prst="foldedCorner">
            <a:avLst>
              <a:gd name="adj" fmla="val 16667"/>
            </a:avLst>
          </a:prstGeom>
          <a:solidFill>
            <a:srgbClr val="DAEEF3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시민의식 함양</a:t>
            </a:r>
            <a:endParaRPr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건전한 시민의식 교육 영상 제공</a:t>
            </a:r>
            <a:endParaRPr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5540113" y="3515414"/>
            <a:ext cx="1080000" cy="1080000"/>
          </a:xfrm>
          <a:prstGeom prst="foldedCorner">
            <a:avLst>
              <a:gd name="adj" fmla="val 16667"/>
            </a:avLst>
          </a:prstGeom>
          <a:solidFill>
            <a:srgbClr val="FDE9D8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인식 개선</a:t>
            </a:r>
            <a:endParaRPr sz="14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CF480F5-75E8-794F-21E0-D91AAA03311A}"/>
              </a:ext>
            </a:extLst>
          </p:cNvPr>
          <p:cNvSpPr/>
          <p:nvPr/>
        </p:nvSpPr>
        <p:spPr>
          <a:xfrm>
            <a:off x="2769489" y="2249696"/>
            <a:ext cx="3597572" cy="172465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브레인스토밍을 통한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발산 과정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 </a:t>
            </a:r>
            <a:endParaRPr lang="ko-KR" altLang="en-US" b="0" dirty="0">
              <a:effectLst/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그룹핑을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통한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수렴 과정 진행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>
            <a:spLocks noGrp="1"/>
          </p:cNvSpPr>
          <p:nvPr>
            <p:ph type="title"/>
          </p:nvPr>
        </p:nvSpPr>
        <p:spPr>
          <a:xfrm>
            <a:off x="368308" y="519522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29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63" y="916553"/>
            <a:ext cx="6446873" cy="37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368295" y="4900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Noto Sans Black"/>
                <a:sym typeface="Noto Sans Black"/>
              </a:rPr>
              <a:t>스마트쉘터란?</a:t>
            </a:r>
            <a:endParaRPr b="0" dirty="0">
              <a:solidFill>
                <a:schemeClr val="dk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Noto Sans Black"/>
              <a:sym typeface="Noto Sans Black"/>
            </a:endParaRPr>
          </a:p>
        </p:txBody>
      </p:sp>
      <p:pic>
        <p:nvPicPr>
          <p:cNvPr id="287" name="Google Shape;287;p30"/>
          <p:cNvPicPr preferRelativeResize="0"/>
          <p:nvPr/>
        </p:nvPicPr>
        <p:blipFill rotWithShape="1">
          <a:blip r:embed="rId3">
            <a:alphaModFix/>
          </a:blip>
          <a:srcRect t="6941" b="24263"/>
          <a:stretch/>
        </p:blipFill>
        <p:spPr>
          <a:xfrm>
            <a:off x="368300" y="917525"/>
            <a:ext cx="4716574" cy="20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0"/>
          <p:cNvSpPr txBox="1"/>
          <p:nvPr/>
        </p:nvSpPr>
        <p:spPr>
          <a:xfrm>
            <a:off x="5146076" y="1246763"/>
            <a:ext cx="37005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서울특별시 스마트 도시화의 일환으로 추진 중인 사업.</a:t>
            </a:r>
            <a:endParaRPr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현재 10개의 스마트쉘터를 시범 운영 중이며,</a:t>
            </a:r>
            <a:endParaRPr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2024년 이후 단계적으로 서울시 전역으로 확대 적용 예정</a:t>
            </a:r>
            <a:endParaRPr sz="1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289" name="Google Shape;2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100" y="2612800"/>
            <a:ext cx="5965476" cy="21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295" name="Google Shape;295;p31"/>
          <p:cNvSpPr txBox="1">
            <a:spLocks noGrp="1"/>
          </p:cNvSpPr>
          <p:nvPr>
            <p:ph type="title"/>
          </p:nvPr>
        </p:nvSpPr>
        <p:spPr>
          <a:xfrm>
            <a:off x="368295" y="4900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1. 스마트쉘터 프로토타입 - 3D 모델링 소개</a:t>
            </a:r>
            <a:endParaRPr b="0" dirty="0">
              <a:solidFill>
                <a:schemeClr val="dk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13" y="838725"/>
            <a:ext cx="7383173" cy="394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/>
          </p:nvPr>
        </p:nvSpPr>
        <p:spPr>
          <a:xfrm>
            <a:off x="368295" y="4900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1. 스마트쉘터 프로토타입 - 3D 모델링 소개</a:t>
            </a:r>
            <a:endParaRPr b="0" dirty="0">
              <a:solidFill>
                <a:schemeClr val="dk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851" y="838725"/>
            <a:ext cx="7286298" cy="397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309" name="Google Shape;309;p33"/>
          <p:cNvSpPr txBox="1">
            <a:spLocks noGrp="1"/>
          </p:cNvSpPr>
          <p:nvPr>
            <p:ph type="title"/>
          </p:nvPr>
        </p:nvSpPr>
        <p:spPr>
          <a:xfrm>
            <a:off x="368295" y="4900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1. 스마트쉘터 프로토타입 - 3D 모델링 소개</a:t>
            </a:r>
            <a:endParaRPr b="0" dirty="0">
              <a:solidFill>
                <a:schemeClr val="dk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413" y="838725"/>
            <a:ext cx="7383173" cy="394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/>
          <p:nvPr/>
        </p:nvSpPr>
        <p:spPr>
          <a:xfrm>
            <a:off x="3422350" y="2704500"/>
            <a:ext cx="1242600" cy="216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발광 점자블록</a:t>
            </a:r>
            <a:endParaRPr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12" name="Google Shape;312;p33"/>
          <p:cNvCxnSpPr>
            <a:endCxn id="313" idx="1"/>
          </p:cNvCxnSpPr>
          <p:nvPr/>
        </p:nvCxnSpPr>
        <p:spPr>
          <a:xfrm rot="10800000" flipH="1">
            <a:off x="4642850" y="2704050"/>
            <a:ext cx="489300" cy="3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3"/>
          <p:cNvCxnSpPr/>
          <p:nvPr/>
        </p:nvCxnSpPr>
        <p:spPr>
          <a:xfrm rot="10800000" flipH="1">
            <a:off x="5577525" y="3493975"/>
            <a:ext cx="702300" cy="475500"/>
          </a:xfrm>
          <a:prstGeom prst="bentConnector3">
            <a:avLst>
              <a:gd name="adj1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3"/>
          <p:cNvCxnSpPr/>
          <p:nvPr/>
        </p:nvCxnSpPr>
        <p:spPr>
          <a:xfrm rot="10800000" flipH="1">
            <a:off x="4768225" y="2704050"/>
            <a:ext cx="702300" cy="475500"/>
          </a:xfrm>
          <a:prstGeom prst="bentConnector3">
            <a:avLst>
              <a:gd name="adj1" fmla="val 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3"/>
          <p:cNvCxnSpPr>
            <a:endCxn id="317" idx="1"/>
          </p:cNvCxnSpPr>
          <p:nvPr/>
        </p:nvCxnSpPr>
        <p:spPr>
          <a:xfrm rot="-5400000" flipH="1">
            <a:off x="1380500" y="3125800"/>
            <a:ext cx="310800" cy="2982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33"/>
          <p:cNvSpPr/>
          <p:nvPr/>
        </p:nvSpPr>
        <p:spPr>
          <a:xfrm>
            <a:off x="5132150" y="2596050"/>
            <a:ext cx="1677300" cy="216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시각장애인 유도등</a:t>
            </a:r>
            <a:endParaRPr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17" name="Google Shape;317;p33"/>
          <p:cNvSpPr/>
          <p:nvPr/>
        </p:nvSpPr>
        <p:spPr>
          <a:xfrm>
            <a:off x="1685000" y="3322300"/>
            <a:ext cx="1242600" cy="216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 버스 호출기</a:t>
            </a:r>
            <a:endParaRPr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cxnSp>
        <p:nvCxnSpPr>
          <p:cNvPr id="318" name="Google Shape;318;p33"/>
          <p:cNvCxnSpPr>
            <a:endCxn id="311" idx="2"/>
          </p:cNvCxnSpPr>
          <p:nvPr/>
        </p:nvCxnSpPr>
        <p:spPr>
          <a:xfrm rot="10800000" flipH="1">
            <a:off x="3902650" y="2920500"/>
            <a:ext cx="141000" cy="400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" name="Google Shape;319;p33"/>
          <p:cNvSpPr/>
          <p:nvPr/>
        </p:nvSpPr>
        <p:spPr>
          <a:xfrm>
            <a:off x="6059975" y="3383825"/>
            <a:ext cx="1242600" cy="2160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버스 유도등</a:t>
            </a:r>
            <a:endParaRPr sz="1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ctrTitle"/>
          </p:nvPr>
        </p:nvSpPr>
        <p:spPr>
          <a:xfrm>
            <a:off x="253282" y="443190"/>
            <a:ext cx="8520600" cy="10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목차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2775275" y="1843100"/>
            <a:ext cx="3345300" cy="13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731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10"/>
            </a:pPr>
            <a:r>
              <a:rPr lang="en-US" altLang="ko" sz="191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1. </a:t>
            </a:r>
            <a:r>
              <a:rPr lang="ko" sz="191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프로젝트 배경</a:t>
            </a:r>
            <a:endParaRPr sz="191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10731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10"/>
            </a:pPr>
            <a:endParaRPr lang="en-US" altLang="ko" sz="191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10731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10"/>
            </a:pPr>
            <a:r>
              <a:rPr lang="en-US" altLang="ko" sz="191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2. </a:t>
            </a:r>
            <a:r>
              <a:rPr lang="ko" sz="191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문제 정의</a:t>
            </a:r>
            <a:endParaRPr sz="191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1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10731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10"/>
            </a:pPr>
            <a:r>
              <a:rPr lang="en-US" altLang="ko" sz="191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3. </a:t>
            </a:r>
            <a:r>
              <a:rPr lang="ko" sz="191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아이디어 및 프로토타입</a:t>
            </a:r>
            <a:endParaRPr sz="191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1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107315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10"/>
            </a:pPr>
            <a:r>
              <a:rPr lang="en-US" altLang="ko" sz="191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4. </a:t>
            </a:r>
            <a:r>
              <a:rPr lang="ko" sz="191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검증</a:t>
            </a:r>
            <a:endParaRPr sz="191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1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368295" y="4900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2. 사용자 이용 시나리오</a:t>
            </a:r>
            <a:endParaRPr b="0" dirty="0">
              <a:solidFill>
                <a:schemeClr val="dk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750" y="866400"/>
            <a:ext cx="6840577" cy="3848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368295" y="4900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2. 사용자 이용 시나리오</a:t>
            </a:r>
            <a:endParaRPr b="0" dirty="0">
              <a:solidFill>
                <a:schemeClr val="dk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1) 정류장 도착 후 스크린 &amp; 수화기</a:t>
            </a:r>
            <a:r>
              <a:rPr lang="en-US" altLang="ko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(</a:t>
            </a:r>
            <a:r>
              <a:rPr lang="ko-KR" altLang="en-US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버스</a:t>
            </a:r>
            <a:r>
              <a:rPr lang="en-US" altLang="ko-KR" b="0" dirty="0">
                <a:solidFill>
                  <a:schemeClr val="dk1"/>
                </a:solidFill>
                <a:cs typeface="Noto Sans Medium"/>
                <a:sym typeface="Noto Sans Medium"/>
              </a:rPr>
              <a:t> </a:t>
            </a:r>
            <a:r>
              <a:rPr lang="ko-KR" altLang="en-US" b="0" dirty="0">
                <a:solidFill>
                  <a:schemeClr val="dk1"/>
                </a:solidFill>
                <a:cs typeface="Noto Sans Medium"/>
                <a:sym typeface="Noto Sans Medium"/>
              </a:rPr>
              <a:t>호출기</a:t>
            </a:r>
            <a:r>
              <a:rPr lang="en-US" altLang="ko-KR" b="0" dirty="0">
                <a:solidFill>
                  <a:schemeClr val="dk1"/>
                </a:solidFill>
                <a:cs typeface="Noto Sans Medium"/>
                <a:sym typeface="Noto Sans Medium"/>
              </a:rPr>
              <a:t>)</a:t>
            </a:r>
            <a:r>
              <a:rPr lang="ko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 발견</a:t>
            </a: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843" y="1381782"/>
            <a:ext cx="2810900" cy="251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/>
          <p:nvPr/>
        </p:nvSpPr>
        <p:spPr>
          <a:xfrm>
            <a:off x="5027506" y="2443382"/>
            <a:ext cx="818400" cy="44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7A00"/>
          </a:solidFill>
          <a:ln w="9525" cap="flat" cmpd="sng">
            <a:solidFill>
              <a:srgbClr val="FF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34" name="Google Shape;334;p35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92" y="1521958"/>
            <a:ext cx="4406323" cy="237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C3BA6F-3A2E-09ED-F9F2-482CD9D5C007}"/>
              </a:ext>
            </a:extLst>
          </p:cNvPr>
          <p:cNvSpPr txBox="1"/>
          <p:nvPr/>
        </p:nvSpPr>
        <p:spPr>
          <a:xfrm>
            <a:off x="2671953" y="413018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진행방향의 마지막 벽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항상 같은 곳에 믿을 수 있게</a:t>
            </a:r>
            <a:endParaRPr lang="en-US" altLang="ko-KR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물리적 기기 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Wingdings" panose="05000000000000000000" pitchFamily="2" charset="2"/>
              </a:rPr>
              <a:t>연령과 상관 없이 누구나</a:t>
            </a:r>
            <a:endParaRPr lang="en-US" altLang="ko-KR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368295" y="4900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2. 사용자 이용 시나리오</a:t>
            </a:r>
            <a:endParaRPr b="0" dirty="0">
              <a:solidFill>
                <a:schemeClr val="dk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2) 수화기를 들고 안내 음성에 따라 복지카드 태그</a:t>
            </a: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700" y="1272726"/>
            <a:ext cx="2843750" cy="27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450" y="1345625"/>
            <a:ext cx="3805370" cy="25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 txBox="1"/>
          <p:nvPr/>
        </p:nvSpPr>
        <p:spPr>
          <a:xfrm>
            <a:off x="1903804" y="2651508"/>
            <a:ext cx="32268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 dirty="0">
                <a:solidFill>
                  <a:srgbClr val="FF7A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헬프데스크와의 연결</a:t>
            </a:r>
            <a:r>
              <a:rPr lang="ko" sz="1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이 필요하신 경우</a:t>
            </a:r>
            <a:endParaRPr sz="11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우측 하단의 “HELP” 버튼을 눌러주세요.</a:t>
            </a:r>
            <a:endParaRPr sz="11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1903804" y="1816608"/>
            <a:ext cx="27132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rgbClr val="FF7A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기기 이용</a:t>
            </a:r>
            <a:r>
              <a:rPr lang="ko" sz="1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을 원하시는 경우</a:t>
            </a:r>
            <a:endParaRPr sz="11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좌측 단말기에 복지카드를 태그해 주시고,</a:t>
            </a:r>
            <a:endParaRPr sz="90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375" y="1833075"/>
            <a:ext cx="3011625" cy="14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8257" y="1970874"/>
            <a:ext cx="2843745" cy="12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288" y="1217400"/>
            <a:ext cx="4939051" cy="33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5116088" y="2392288"/>
            <a:ext cx="818400" cy="44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7A00"/>
          </a:solidFill>
          <a:ln w="9525" cap="flat" cmpd="sng">
            <a:solidFill>
              <a:srgbClr val="FF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49" name="Google Shape;349;p36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>
            <a:spLocks noGrp="1"/>
          </p:cNvSpPr>
          <p:nvPr>
            <p:ph type="title"/>
          </p:nvPr>
        </p:nvSpPr>
        <p:spPr>
          <a:xfrm>
            <a:off x="368295" y="4900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2. 사용자 이용 시나리오</a:t>
            </a:r>
            <a:endParaRPr b="0" dirty="0">
              <a:solidFill>
                <a:schemeClr val="dk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3) 안내에 따라 버스번호 입력 후 예약 </a:t>
            </a: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pic>
        <p:nvPicPr>
          <p:cNvPr id="355" name="Google Shape;3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00" y="1356274"/>
            <a:ext cx="8313601" cy="32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F034D-D829-8B40-A45D-307525E20A79}"/>
              </a:ext>
            </a:extLst>
          </p:cNvPr>
          <p:cNvSpPr txBox="1"/>
          <p:nvPr/>
        </p:nvSpPr>
        <p:spPr>
          <a:xfrm>
            <a:off x="6148991" y="4208765"/>
            <a:ext cx="2550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점자를 통한 입력</a:t>
            </a:r>
            <a:endParaRPr lang="en-US" altLang="ko-KR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algn="r"/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번호 입력 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버스기사에 전달</a:t>
            </a:r>
            <a:endParaRPr lang="en-US" altLang="ko-KR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>
            <a:spLocks noGrp="1"/>
          </p:cNvSpPr>
          <p:nvPr>
            <p:ph type="title"/>
          </p:nvPr>
        </p:nvSpPr>
        <p:spPr>
          <a:xfrm>
            <a:off x="368295" y="4900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2. 사용자 이용 시나리오</a:t>
            </a:r>
            <a:endParaRPr b="0" dirty="0">
              <a:solidFill>
                <a:schemeClr val="dk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4) 선택한 버스의 도착 예정 시간에 대한 정보를 받음</a:t>
            </a: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362" name="Google Shape;362;p38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pic>
        <p:nvPicPr>
          <p:cNvPr id="363" name="Google Shape;3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75" y="1827400"/>
            <a:ext cx="7883250" cy="21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>
            <a:spLocks noGrp="1"/>
          </p:cNvSpPr>
          <p:nvPr>
            <p:ph type="title"/>
          </p:nvPr>
        </p:nvSpPr>
        <p:spPr>
          <a:xfrm>
            <a:off x="368295" y="4900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2. 사용자 이용 시나리오</a:t>
            </a:r>
            <a:endParaRPr b="0" dirty="0">
              <a:solidFill>
                <a:schemeClr val="dk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5) 안내 후 발광 점자</a:t>
            </a:r>
            <a:r>
              <a:rPr lang="ko" altLang="ko-KR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블록으로</a:t>
            </a:r>
            <a:r>
              <a:rPr lang="ko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 이동하여 대기</a:t>
            </a: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369" name="Google Shape;369;p39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pic>
        <p:nvPicPr>
          <p:cNvPr id="370" name="Google Shape;3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5" y="1891149"/>
            <a:ext cx="4961375" cy="18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/>
          <p:nvPr/>
        </p:nvSpPr>
        <p:spPr>
          <a:xfrm>
            <a:off x="5639488" y="2574238"/>
            <a:ext cx="818400" cy="44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7A00"/>
          </a:solidFill>
          <a:ln w="9525" cap="flat" cmpd="sng">
            <a:solidFill>
              <a:srgbClr val="FF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100" y="1484575"/>
            <a:ext cx="2201900" cy="167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39"/>
          <p:cNvGrpSpPr/>
          <p:nvPr/>
        </p:nvGrpSpPr>
        <p:grpSpPr>
          <a:xfrm>
            <a:off x="6836937" y="3245536"/>
            <a:ext cx="1368654" cy="1119390"/>
            <a:chOff x="6761675" y="3253350"/>
            <a:chExt cx="1593126" cy="1316000"/>
          </a:xfrm>
        </p:grpSpPr>
        <p:pic>
          <p:nvPicPr>
            <p:cNvPr id="374" name="Google Shape;374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61675" y="3253350"/>
              <a:ext cx="1593126" cy="13160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cxnSp>
          <p:nvCxnSpPr>
            <p:cNvPr id="375" name="Google Shape;375;p39"/>
            <p:cNvCxnSpPr/>
            <p:nvPr/>
          </p:nvCxnSpPr>
          <p:spPr>
            <a:xfrm rot="10800000">
              <a:off x="7364100" y="3725125"/>
              <a:ext cx="125700" cy="20460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39"/>
            <p:cNvCxnSpPr/>
            <p:nvPr/>
          </p:nvCxnSpPr>
          <p:spPr>
            <a:xfrm rot="10800000" flipH="1">
              <a:off x="7621088" y="3678025"/>
              <a:ext cx="18000" cy="25170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39"/>
            <p:cNvCxnSpPr/>
            <p:nvPr/>
          </p:nvCxnSpPr>
          <p:spPr>
            <a:xfrm rot="10800000" flipH="1">
              <a:off x="7764800" y="3709525"/>
              <a:ext cx="78900" cy="22020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0465DD-F5AF-5590-950D-B19E43A2AAD3}"/>
              </a:ext>
            </a:extLst>
          </p:cNvPr>
          <p:cNvSpPr txBox="1"/>
          <p:nvPr/>
        </p:nvSpPr>
        <p:spPr>
          <a:xfrm>
            <a:off x="694901" y="4211037"/>
            <a:ext cx="4822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버스 도착 시</a:t>
            </a:r>
            <a:r>
              <a:rPr lang="en-US" altLang="ko-KR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, </a:t>
            </a:r>
            <a:r>
              <a:rPr lang="en-US" altLang="ko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BGM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과 함께 버스 번호가 안내될 것임을 함께 전달</a:t>
            </a:r>
            <a:endParaRPr lang="ko-KR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775" y="1944775"/>
            <a:ext cx="3424024" cy="16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368295" y="4900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2. 사용자 이용 시나리오</a:t>
            </a:r>
            <a:endParaRPr b="0" dirty="0">
              <a:solidFill>
                <a:schemeClr val="dk2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6) 버스 도착 시 유도등 색상 변화 및 음성 안내 </a:t>
            </a:r>
            <a:endParaRPr b="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384" name="Google Shape;384;p40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4370063" y="2547350"/>
            <a:ext cx="818400" cy="44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7A00"/>
          </a:solidFill>
          <a:ln w="9525" cap="flat" cmpd="sng">
            <a:solidFill>
              <a:srgbClr val="FF7A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86" name="Google Shape;3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50" y="3195198"/>
            <a:ext cx="3647851" cy="13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0"/>
          <p:cNvSpPr txBox="1"/>
          <p:nvPr/>
        </p:nvSpPr>
        <p:spPr>
          <a:xfrm>
            <a:off x="2128225" y="2563100"/>
            <a:ext cx="4911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 b="1" dirty="0">
                <a:solidFill>
                  <a:srgbClr val="FF7A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+</a:t>
            </a:r>
            <a:endParaRPr sz="3200" b="1" dirty="0">
              <a:solidFill>
                <a:srgbClr val="FF7A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pic>
        <p:nvPicPr>
          <p:cNvPr id="388" name="Google Shape;388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8000" y="1277175"/>
            <a:ext cx="2468701" cy="125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677" y="1737698"/>
            <a:ext cx="1075701" cy="815585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0" name="Google Shape;39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4175" y="1719961"/>
            <a:ext cx="1175833" cy="851051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C7C0BF-EFBE-8574-5F71-62A7BF7DA09F}"/>
              </a:ext>
            </a:extLst>
          </p:cNvPr>
          <p:cNvSpPr txBox="1"/>
          <p:nvPr/>
        </p:nvSpPr>
        <p:spPr>
          <a:xfrm>
            <a:off x="5041524" y="4345626"/>
            <a:ext cx="3693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빛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음성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안내 및 음악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) 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Wingdings" panose="05000000000000000000" pitchFamily="2" charset="2"/>
              </a:rPr>
              <a:t>다른 모든 자극을 활용</a:t>
            </a:r>
            <a:endParaRPr lang="en-US" altLang="ko-KR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368300" y="483400"/>
            <a:ext cx="8407500" cy="306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비즈니스 확장 방안</a:t>
            </a:r>
            <a:endParaRPr b="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96" name="Google Shape;396;p41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1057525"/>
            <a:ext cx="8614248" cy="33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>
            <a:spLocks noGrp="1"/>
          </p:cNvSpPr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Ch 4. 검증 </a:t>
            </a:r>
            <a:endParaRPr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408" name="Google Shape;408;p43"/>
          <p:cNvSpPr txBox="1">
            <a:spLocks noGrp="1"/>
          </p:cNvSpPr>
          <p:nvPr>
            <p:ph type="title"/>
          </p:nvPr>
        </p:nvSpPr>
        <p:spPr>
          <a:xfrm>
            <a:off x="368258" y="481997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아이디어 기대효과성</a:t>
            </a:r>
            <a:endParaRPr b="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409" name="Google Shape;4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979950"/>
            <a:ext cx="8614251" cy="33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 Ch 1. 프로젝트 배경 </a:t>
            </a:r>
            <a:endParaRPr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415" name="Google Shape;415;p44"/>
          <p:cNvSpPr txBox="1">
            <a:spLocks noGrp="1"/>
          </p:cNvSpPr>
          <p:nvPr>
            <p:ph type="title"/>
          </p:nvPr>
        </p:nvSpPr>
        <p:spPr>
          <a:xfrm>
            <a:off x="368258" y="491672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프로토타입 평가(창의성, 현실성, 문제해결가능성, 지속가능성)</a:t>
            </a:r>
            <a:endParaRPr dirty="0"/>
          </a:p>
        </p:txBody>
      </p:sp>
      <p:pic>
        <p:nvPicPr>
          <p:cNvPr id="416" name="Google Shape;4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957585"/>
            <a:ext cx="8614248" cy="3781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Q&amp;A</a:t>
            </a:r>
            <a:endParaRPr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368308" y="519522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 배경 소개</a:t>
            </a:r>
            <a:endParaRPr dirty="0"/>
          </a:p>
        </p:txBody>
      </p:sp>
      <p:sp>
        <p:nvSpPr>
          <p:cNvPr id="79" name="Google Shape;79;p18"/>
          <p:cNvSpPr txBox="1"/>
          <p:nvPr/>
        </p:nvSpPr>
        <p:spPr>
          <a:xfrm>
            <a:off x="1025350" y="2372550"/>
            <a:ext cx="26472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00" y="857225"/>
            <a:ext cx="7475849" cy="396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68308" y="519522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 배경 소개</a:t>
            </a:r>
            <a:endParaRPr dirty="0"/>
          </a:p>
        </p:txBody>
      </p:sp>
      <p:sp>
        <p:nvSpPr>
          <p:cNvPr id="87" name="Google Shape;87;p19"/>
          <p:cNvSpPr txBox="1"/>
          <p:nvPr/>
        </p:nvSpPr>
        <p:spPr>
          <a:xfrm>
            <a:off x="1025350" y="2372550"/>
            <a:ext cx="26472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00" y="846300"/>
            <a:ext cx="8275100" cy="408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368308" y="519522"/>
            <a:ext cx="8407500" cy="270000"/>
          </a:xfrm>
          <a:prstGeom prst="rect">
            <a:avLst/>
          </a:prstGeom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프로젝트 배경 소개</a:t>
            </a:r>
            <a:endParaRPr dirty="0"/>
          </a:p>
        </p:txBody>
      </p:sp>
      <p:sp>
        <p:nvSpPr>
          <p:cNvPr id="95" name="Google Shape;95;p20"/>
          <p:cNvSpPr txBox="1"/>
          <p:nvPr/>
        </p:nvSpPr>
        <p:spPr>
          <a:xfrm>
            <a:off x="1025350" y="2372550"/>
            <a:ext cx="2647200" cy="19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1"/>
          </p:nvPr>
        </p:nvSpPr>
        <p:spPr>
          <a:xfrm>
            <a:off x="251520" y="195486"/>
            <a:ext cx="7178700" cy="216000"/>
          </a:xfrm>
          <a:prstGeom prst="rect">
            <a:avLst/>
          </a:prstGeom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4294967295"/>
          </p:nvPr>
        </p:nvSpPr>
        <p:spPr>
          <a:xfrm>
            <a:off x="311700" y="2047225"/>
            <a:ext cx="8520600" cy="10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214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장애의 종류 중 “</a:t>
            </a:r>
            <a:r>
              <a:rPr lang="ko" sz="2140" b="1" dirty="0">
                <a:solidFill>
                  <a:srgbClr val="FF891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시각장애인</a:t>
            </a:r>
            <a:r>
              <a:rPr lang="ko" sz="214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”에 집중하고,</a:t>
            </a:r>
            <a:endParaRPr sz="939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ko" sz="214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타 교통수단과 비교하여 “</a:t>
            </a:r>
            <a:r>
              <a:rPr lang="ko" sz="2140" b="1" dirty="0">
                <a:solidFill>
                  <a:srgbClr val="FF891C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버스</a:t>
            </a:r>
            <a:r>
              <a:rPr lang="ko" sz="214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” 이용률이 적은 이유를 </a:t>
            </a:r>
            <a:endParaRPr sz="939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lvl="0" indent="0" algn="ctr" rtl="0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ko" sz="214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분석하기 위해</a:t>
            </a:r>
            <a:r>
              <a:rPr lang="ko" sz="2840" b="1" i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 4whys</a:t>
            </a:r>
            <a:r>
              <a:rPr lang="ko" sz="2140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 를 진행</a:t>
            </a:r>
            <a:endParaRPr sz="2140"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39976" y="465842"/>
            <a:ext cx="7760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algun Gothic"/>
              <a:buNone/>
            </a:pPr>
            <a:r>
              <a:rPr lang="ko" b="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Gap의 존재와 그 원인을 찾기 위한 4 Whys</a:t>
            </a:r>
            <a:endParaRPr b="0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</p:txBody>
      </p:sp>
      <p:sp>
        <p:nvSpPr>
          <p:cNvPr id="103" name="Google Shape;103;p21"/>
          <p:cNvSpPr/>
          <p:nvPr/>
        </p:nvSpPr>
        <p:spPr>
          <a:xfrm>
            <a:off x="319454" y="2274266"/>
            <a:ext cx="8646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무엇이 문제인가?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1249671" y="951461"/>
            <a:ext cx="4253400" cy="54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시각장애인이 원활하게 버스를 탑승하기를 바람</a:t>
            </a:r>
            <a:endParaRPr sz="12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385104" y="951317"/>
            <a:ext cx="864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기대하는 상황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06" name="Google Shape;106;p21"/>
          <p:cNvSpPr/>
          <p:nvPr/>
        </p:nvSpPr>
        <p:spPr>
          <a:xfrm>
            <a:off x="385104" y="3995177"/>
            <a:ext cx="864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현재의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상황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1115300" y="1621938"/>
            <a:ext cx="4511700" cy="22014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6243375" y="1287326"/>
            <a:ext cx="2323200" cy="3107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도로교통 환경에 큰 영향을 받는 버스의 특성상, 탑승 과정에서 다양한 변수들이 발생한다. </a:t>
            </a:r>
            <a:endParaRPr sz="12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이로 인해 탑승객들이 버스 이용 시 변수들에 대응 &amp; 대처하는 것에 어려웠으며, 시각 장애인을 포함한 교통약자의 이용에는 더 큰 불편이 수반되었다. </a:t>
            </a:r>
            <a:endParaRPr sz="12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이러한 불편을 해결하기 위해,</a:t>
            </a:r>
            <a:endParaRPr sz="12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탑승객에게 불확실성을 최소화하는 서비스를 제공하고자 한다. </a:t>
            </a:r>
            <a:endParaRPr sz="1200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cxnSp>
        <p:nvCxnSpPr>
          <p:cNvPr id="109" name="Google Shape;109;p21"/>
          <p:cNvCxnSpPr>
            <a:stCxn id="107" idx="3"/>
          </p:cNvCxnSpPr>
          <p:nvPr/>
        </p:nvCxnSpPr>
        <p:spPr>
          <a:xfrm>
            <a:off x="5627000" y="2722638"/>
            <a:ext cx="600300" cy="9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0" name="Google Shape;110;p21"/>
          <p:cNvSpPr/>
          <p:nvPr/>
        </p:nvSpPr>
        <p:spPr>
          <a:xfrm>
            <a:off x="1365819" y="1807032"/>
            <a:ext cx="3721800" cy="324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  <a:t>시각장애인들은 왜 버스를 많이 타지 않을까?</a:t>
            </a:r>
            <a:endParaRPr sz="1000" b="0" i="0" u="none" strike="noStrike" cap="none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Light"/>
              <a:sym typeface="Noto Sans Light"/>
            </a:endParaRPr>
          </a:p>
        </p:txBody>
      </p:sp>
      <p:sp>
        <p:nvSpPr>
          <p:cNvPr id="111" name="Google Shape;111;p21"/>
          <p:cNvSpPr/>
          <p:nvPr/>
        </p:nvSpPr>
        <p:spPr>
          <a:xfrm>
            <a:off x="1365819" y="2185110"/>
            <a:ext cx="3721800" cy="324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  <a:t>시각장애인은 왜 안전하고 정확하게 버스를 탈 수 없을까?</a:t>
            </a:r>
            <a:endParaRPr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Light"/>
              <a:sym typeface="Noto Sans Light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1365819" y="2563116"/>
            <a:ext cx="3721800" cy="324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  <a:t>왜 버스가 도착해도 그 사실을 모르거나,</a:t>
            </a:r>
            <a:br>
              <a:rPr lang="ko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</a:br>
            <a:r>
              <a:rPr lang="ko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  <a:t>정확히 어디서 탑승해야 할지 모를까?</a:t>
            </a:r>
            <a:endParaRPr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Light"/>
              <a:sym typeface="Noto Sans Light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1365819" y="2941194"/>
            <a:ext cx="3721800" cy="324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  <a:t>왜 버스의 예상 도착 시간과 진입 순서, 정차 위치는 매번 달라질까?</a:t>
            </a:r>
            <a:endParaRPr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Light"/>
              <a:sym typeface="Noto Sans Light"/>
            </a:endParaRPr>
          </a:p>
        </p:txBody>
      </p:sp>
      <p:cxnSp>
        <p:nvCxnSpPr>
          <p:cNvPr id="114" name="Google Shape;114;p21"/>
          <p:cNvCxnSpPr/>
          <p:nvPr/>
        </p:nvCxnSpPr>
        <p:spPr>
          <a:xfrm rot="-5400000" flipH="1">
            <a:off x="4866071" y="2134574"/>
            <a:ext cx="297000" cy="114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" name="Google Shape;115;p21"/>
          <p:cNvCxnSpPr/>
          <p:nvPr/>
        </p:nvCxnSpPr>
        <p:spPr>
          <a:xfrm rot="-5400000" flipH="1">
            <a:off x="4865936" y="2538716"/>
            <a:ext cx="297000" cy="132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" name="Google Shape;116;p21"/>
          <p:cNvCxnSpPr/>
          <p:nvPr/>
        </p:nvCxnSpPr>
        <p:spPr>
          <a:xfrm rot="-5400000" flipH="1">
            <a:off x="4865936" y="2916758"/>
            <a:ext cx="297000" cy="132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7" name="Google Shape;117;p21"/>
          <p:cNvSpPr/>
          <p:nvPr/>
        </p:nvSpPr>
        <p:spPr>
          <a:xfrm>
            <a:off x="5157459" y="2111986"/>
            <a:ext cx="332400" cy="13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9550" rIns="0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Why?</a:t>
            </a:r>
            <a:endParaRPr sz="8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5157423" y="2517010"/>
            <a:ext cx="332400" cy="13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9550" rIns="0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Why?</a:t>
            </a:r>
            <a:endParaRPr sz="8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5157423" y="2895052"/>
            <a:ext cx="332400" cy="13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9550" rIns="0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Why?</a:t>
            </a:r>
            <a:endParaRPr sz="8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5157423" y="3239789"/>
            <a:ext cx="332400" cy="13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39550" rIns="0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Why?</a:t>
            </a:r>
            <a:endParaRPr sz="8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1365819" y="3319269"/>
            <a:ext cx="3721800" cy="324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Noto Sans Light"/>
                <a:sym typeface="Noto Sans Light"/>
              </a:rPr>
              <a:t>버스는 주변 도로교통 환경에 큰 영향을 받는 교통수단이기 때문이다.</a:t>
            </a:r>
            <a:endParaRPr sz="10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cs typeface="Noto Sans Light"/>
              <a:sym typeface="Noto Sans Light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6121660" y="1135044"/>
            <a:ext cx="2555400" cy="3564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Insight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cxnSp>
        <p:nvCxnSpPr>
          <p:cNvPr id="123" name="Google Shape;123;p21"/>
          <p:cNvCxnSpPr/>
          <p:nvPr/>
        </p:nvCxnSpPr>
        <p:spPr>
          <a:xfrm rot="-5400000" flipH="1">
            <a:off x="4866071" y="3314737"/>
            <a:ext cx="297000" cy="114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4" name="Google Shape;124;p21"/>
          <p:cNvSpPr/>
          <p:nvPr/>
        </p:nvSpPr>
        <p:spPr>
          <a:xfrm>
            <a:off x="1249671" y="3995321"/>
            <a:ext cx="4253400" cy="54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시각장애인</a:t>
            </a:r>
            <a:r>
              <a:rPr lang="ko" sz="1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의 </a:t>
            </a:r>
            <a:r>
              <a:rPr lang="ko" sz="1200" b="0" i="0" u="sng" strike="noStrike" cap="none" dirty="0">
                <a:solidFill>
                  <a:schemeClr val="hlink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  <a:hlinkClick r:id="rId3"/>
              </a:rPr>
              <a:t>버스 이용률이 저조</a:t>
            </a:r>
            <a:r>
              <a:rPr lang="ko" sz="12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한 상황</a:t>
            </a:r>
            <a:endParaRPr sz="12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232172" y="146615"/>
            <a:ext cx="6626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ko" dirty="0"/>
              <a:t> </a:t>
            </a: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929725" y="235675"/>
            <a:ext cx="402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3781353" y="3221399"/>
            <a:ext cx="23115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9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탑승해야 할 버스가 시각장애인을 두지 않고 가도록 하는 기사 알림 시스템, 버스가 오면 음성으로 알려줌. +앱을 통해 실시간으로 오고 있는 현황을 파악할 수 있음. 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44776" y="457717"/>
            <a:ext cx="77607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0" bIns="39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Malgun Gothic"/>
              <a:buNone/>
            </a:pPr>
            <a:r>
              <a:rPr lang="ko" b="0" dirty="0">
                <a:latin typeface="Noto Sans KR Black" panose="020B0A00000000000000" pitchFamily="34" charset="-127"/>
                <a:ea typeface="Noto Sans KR Black" panose="020B0A00000000000000" pitchFamily="34" charset="-127"/>
                <a:cs typeface="Noto Sans Black"/>
                <a:sym typeface="Noto Sans Black"/>
              </a:rPr>
              <a:t>고객여정지도 제작 - 공감</a:t>
            </a:r>
            <a:endParaRPr b="0" dirty="0">
              <a:latin typeface="Noto Sans KR Black" panose="020B0A00000000000000" pitchFamily="34" charset="-127"/>
              <a:ea typeface="Noto Sans KR Black" panose="020B0A00000000000000" pitchFamily="34" charset="-127"/>
              <a:cs typeface="Noto Sans Black"/>
              <a:sym typeface="Noto Sans Black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28627" y="1467353"/>
            <a:ext cx="932400" cy="1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단계 (Stage)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528627" y="1788815"/>
            <a:ext cx="932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활동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(Activity)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35" name="Google Shape;135;p22"/>
          <p:cNvSpPr/>
          <p:nvPr/>
        </p:nvSpPr>
        <p:spPr>
          <a:xfrm rot="-5400000">
            <a:off x="317728" y="3882782"/>
            <a:ext cx="7707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감정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(Emotions)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cxnSp>
        <p:nvCxnSpPr>
          <p:cNvPr id="136" name="Google Shape;136;p22"/>
          <p:cNvCxnSpPr/>
          <p:nvPr/>
        </p:nvCxnSpPr>
        <p:spPr>
          <a:xfrm>
            <a:off x="878356" y="3732175"/>
            <a:ext cx="0" cy="710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22"/>
          <p:cNvSpPr/>
          <p:nvPr/>
        </p:nvSpPr>
        <p:spPr>
          <a:xfrm>
            <a:off x="877553" y="3732191"/>
            <a:ext cx="5829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1150" rIns="62300" bIns="3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매우 좋음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878363" y="3874268"/>
            <a:ext cx="5829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1150" rIns="62300" bIns="3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좋음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878356" y="4016345"/>
            <a:ext cx="5829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1150" rIns="62300" bIns="3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보통임</a:t>
            </a:r>
            <a:endParaRPr sz="7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878356" y="4158422"/>
            <a:ext cx="5829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1150" rIns="62300" bIns="3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화남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878356" y="4300499"/>
            <a:ext cx="582900" cy="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300" tIns="31150" rIns="62300" bIns="31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" sz="7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매우 화남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344782" y="2295125"/>
            <a:ext cx="1259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고객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불편사항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(Pain Points)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528627" y="2759036"/>
            <a:ext cx="932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고객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요구사항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(Needs)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528627" y="3260790"/>
            <a:ext cx="9324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To-Be</a:t>
            </a:r>
            <a:endParaRPr sz="11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개선 Point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(Insight)</a:t>
            </a:r>
            <a:endParaRPr sz="11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cxnSp>
        <p:nvCxnSpPr>
          <p:cNvPr id="145" name="Google Shape;145;p22"/>
          <p:cNvCxnSpPr/>
          <p:nvPr/>
        </p:nvCxnSpPr>
        <p:spPr>
          <a:xfrm>
            <a:off x="581196" y="1771359"/>
            <a:ext cx="8110500" cy="27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146;p22"/>
          <p:cNvCxnSpPr/>
          <p:nvPr/>
        </p:nvCxnSpPr>
        <p:spPr>
          <a:xfrm>
            <a:off x="528626" y="2261563"/>
            <a:ext cx="8143800" cy="29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22"/>
          <p:cNvCxnSpPr/>
          <p:nvPr/>
        </p:nvCxnSpPr>
        <p:spPr>
          <a:xfrm>
            <a:off x="1088882" y="4290434"/>
            <a:ext cx="74031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8" name="Google Shape;148;p22"/>
          <p:cNvCxnSpPr/>
          <p:nvPr/>
        </p:nvCxnSpPr>
        <p:spPr>
          <a:xfrm>
            <a:off x="897574" y="4158407"/>
            <a:ext cx="76239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9" name="Google Shape;149;p22"/>
          <p:cNvCxnSpPr/>
          <p:nvPr/>
        </p:nvCxnSpPr>
        <p:spPr>
          <a:xfrm>
            <a:off x="528626" y="3732175"/>
            <a:ext cx="8163000" cy="9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150;p22"/>
          <p:cNvCxnSpPr/>
          <p:nvPr/>
        </p:nvCxnSpPr>
        <p:spPr>
          <a:xfrm>
            <a:off x="897574" y="4016329"/>
            <a:ext cx="76005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1" name="Google Shape;151;p22"/>
          <p:cNvCxnSpPr/>
          <p:nvPr/>
        </p:nvCxnSpPr>
        <p:spPr>
          <a:xfrm>
            <a:off x="897574" y="3874252"/>
            <a:ext cx="76239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52" name="Google Shape;152;p22"/>
          <p:cNvCxnSpPr/>
          <p:nvPr/>
        </p:nvCxnSpPr>
        <p:spPr>
          <a:xfrm>
            <a:off x="528626" y="2751767"/>
            <a:ext cx="7993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22"/>
          <p:cNvCxnSpPr/>
          <p:nvPr/>
        </p:nvCxnSpPr>
        <p:spPr>
          <a:xfrm>
            <a:off x="528626" y="3241970"/>
            <a:ext cx="8163000" cy="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22"/>
          <p:cNvCxnSpPr/>
          <p:nvPr/>
        </p:nvCxnSpPr>
        <p:spPr>
          <a:xfrm>
            <a:off x="701103" y="4453514"/>
            <a:ext cx="8010000" cy="3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22"/>
          <p:cNvCxnSpPr/>
          <p:nvPr/>
        </p:nvCxnSpPr>
        <p:spPr>
          <a:xfrm>
            <a:off x="1461237" y="1361528"/>
            <a:ext cx="0" cy="3081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" name="Google Shape;156;p22"/>
          <p:cNvCxnSpPr/>
          <p:nvPr/>
        </p:nvCxnSpPr>
        <p:spPr>
          <a:xfrm>
            <a:off x="8681743" y="1374503"/>
            <a:ext cx="0" cy="3081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22"/>
          <p:cNvCxnSpPr/>
          <p:nvPr/>
        </p:nvCxnSpPr>
        <p:spPr>
          <a:xfrm>
            <a:off x="6303235" y="1337368"/>
            <a:ext cx="0" cy="3121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22"/>
          <p:cNvCxnSpPr/>
          <p:nvPr/>
        </p:nvCxnSpPr>
        <p:spPr>
          <a:xfrm flipH="1">
            <a:off x="3701739" y="1370893"/>
            <a:ext cx="16500" cy="30885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22"/>
          <p:cNvSpPr txBox="1"/>
          <p:nvPr/>
        </p:nvSpPr>
        <p:spPr>
          <a:xfrm>
            <a:off x="2031210" y="1389631"/>
            <a:ext cx="10566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정류장 도착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4572001" y="1413400"/>
            <a:ext cx="9018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승차 대기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3854991" y="1710371"/>
            <a:ext cx="2311500" cy="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버스 정류장의 음성 메시지를 듣고 도착하는 버스 확인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주변인에게 질문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7132794" y="1389631"/>
            <a:ext cx="5499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" sz="12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Medium"/>
                <a:sym typeface="Noto Sans Medium"/>
              </a:rPr>
              <a:t>탑승</a:t>
            </a:r>
            <a:endParaRPr sz="12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 Medium"/>
              <a:sym typeface="Noto Sans Medium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3854991" y="2210738"/>
            <a:ext cx="23115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버스가 가까이 와도 내가 탑승할 버스를 구분할 수 없다. </a:t>
            </a:r>
            <a:r>
              <a:rPr lang="ko" sz="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몇 분 남았는지 알 수 없기 때문에 놓칠까봐 계속 불안해해야 한다. </a:t>
            </a:r>
            <a:endParaRPr sz="8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854991" y="2692208"/>
            <a:ext cx="2311500" cy="52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차를 놓칠까봐 불안하지 않았으면 좋겠다. </a:t>
            </a:r>
            <a:r>
              <a:rPr lang="ko" sz="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내가 기다리는 버스가 언제 도착하는지 알 수 있었으면 좋겠다.</a:t>
            </a:r>
            <a:endParaRPr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굳이 모르는 사람에게 질문하지 않았으면 좋겠다. </a:t>
            </a:r>
            <a:endParaRPr sz="8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6303231" y="1779409"/>
            <a:ext cx="25680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앞문을 찾는다. </a:t>
            </a:r>
            <a:r>
              <a:rPr lang="ko" sz="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사람들 사이에 끼어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버스에 탄다. 기사에게 </a:t>
            </a:r>
            <a:r>
              <a:rPr lang="ko" sz="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목적지를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 확인한다. 카드를 태그한다.</a:t>
            </a:r>
            <a:br>
              <a:rPr lang="ko" sz="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</a:b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자리를 찾는다. </a:t>
            </a:r>
            <a:endParaRPr sz="8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6195306" y="2214745"/>
            <a:ext cx="2568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앞문을 만져가며 찾기 위험하다. </a:t>
            </a:r>
            <a:r>
              <a:rPr lang="ko" sz="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다른 사람들과 무질서하게 탑승하는 게 혼란스럽다.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탑승 시 버스의 구조를 일일히 탐색해야 한다(계단, 봉, 손잡이), 카드 태그 장소를 찾기 어렵다. </a:t>
            </a:r>
            <a:endParaRPr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6155981" y="2693124"/>
            <a:ext cx="25680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질서있게 탑승하기를 원한다. 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카드 태그 위치를 표준화하길 바란다. 버스 앞문까지 안전히 가기를 바란다. 탑승하기 쉽게 정차하기를 바란다. </a:t>
            </a:r>
            <a:endParaRPr sz="10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6195306" y="3186570"/>
            <a:ext cx="2568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앞문을 정확하고 안전하게 찾는다. 모두가 질서 있게 탑승할 수 있도록 한다. +</a:t>
            </a:r>
            <a:r>
              <a:rPr lang="ko" sz="8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승하차 문위치, 저상 여부 등 버스의 기초정보를 탑승 전에 알 수 있게 </a:t>
            </a:r>
            <a:r>
              <a:rPr lang="ko" sz="8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한다. 버스 카드 태그 위치를 표준화한다. </a:t>
            </a:r>
            <a:endParaRPr sz="8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1461416" y="1732696"/>
            <a:ext cx="2311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9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버스정류장과 사람들이 줄 서 있는 구조를 탐색함. 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1461416" y="2303571"/>
            <a:ext cx="2311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8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정류장이 넓거나 줄이 많을 때, 내가 어디에 서있어야 할지 알기 어렵다. 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1461416" y="2778471"/>
            <a:ext cx="23115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" sz="8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내가 어디 서있어야 할지 알 수 있었으면 좋겠다, 고정되어 있었으면 좋겠다. 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1465528" y="3268684"/>
            <a:ext cx="2311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79125" rIns="79125" bIns="791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 sz="9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버스정류장에서 시각장애인이 서있어야 할 곳을 고정, 점자블럭으로 표시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393275" y="4094425"/>
            <a:ext cx="173100" cy="141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79125" rIns="79125" bIns="79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4873350" y="4175978"/>
            <a:ext cx="173100" cy="16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79125" rIns="79125" bIns="79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7353425" y="4174600"/>
            <a:ext cx="173100" cy="16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125" tIns="79125" rIns="79125" bIns="79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98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cxnSp>
        <p:nvCxnSpPr>
          <p:cNvPr id="176" name="Google Shape;176;p22"/>
          <p:cNvCxnSpPr>
            <a:stCxn id="173" idx="6"/>
            <a:endCxn id="174" idx="2"/>
          </p:cNvCxnSpPr>
          <p:nvPr/>
        </p:nvCxnSpPr>
        <p:spPr>
          <a:xfrm>
            <a:off x="2566375" y="4165375"/>
            <a:ext cx="2307000" cy="9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7" name="Google Shape;177;p22"/>
          <p:cNvCxnSpPr>
            <a:stCxn id="174" idx="6"/>
            <a:endCxn id="175" idx="2"/>
          </p:cNvCxnSpPr>
          <p:nvPr/>
        </p:nvCxnSpPr>
        <p:spPr>
          <a:xfrm rot="10800000" flipH="1">
            <a:off x="5046450" y="4255478"/>
            <a:ext cx="23070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270847" y="138815"/>
            <a:ext cx="6626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50" rIns="79125" bIns="3955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ko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Project 1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758500" y="1038275"/>
            <a:ext cx="2605500" cy="3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"/>
                <a:sym typeface="Noto Sans"/>
              </a:rPr>
              <a:t> Ch 2. 문제 정의</a:t>
            </a:r>
            <a:endParaRPr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1452</Words>
  <Application>Microsoft Office PowerPoint</Application>
  <PresentationFormat>화면 슬라이드 쇼(16:9)</PresentationFormat>
  <Paragraphs>259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Noto Sans KR Black</vt:lpstr>
      <vt:lpstr>Malgun Gothic</vt:lpstr>
      <vt:lpstr>Noto Sans KR Light</vt:lpstr>
      <vt:lpstr>Noto Sans KR</vt:lpstr>
      <vt:lpstr>Arial</vt:lpstr>
      <vt:lpstr>Noto Sans KR Medium</vt:lpstr>
      <vt:lpstr>Simple Light</vt:lpstr>
      <vt:lpstr>PowerPoint 프레젠테이션</vt:lpstr>
      <vt:lpstr>목차</vt:lpstr>
      <vt:lpstr> Ch 1. 프로젝트 배경 </vt:lpstr>
      <vt:lpstr>프로젝트 배경 소개</vt:lpstr>
      <vt:lpstr>프로젝트 배경 소개</vt:lpstr>
      <vt:lpstr>프로젝트 배경 소개</vt:lpstr>
      <vt:lpstr>Gap의 존재와 그 원인을 찾기 위한 4 Whys</vt:lpstr>
      <vt:lpstr>고객여정지도 제작 - 공감</vt:lpstr>
      <vt:lpstr> Ch 2. 문제 정의</vt:lpstr>
      <vt:lpstr>이해관계자 지도 + 인터뷰</vt:lpstr>
      <vt:lpstr>정의하기 (Define)</vt:lpstr>
      <vt:lpstr>진짜 문제 정의하기</vt:lpstr>
      <vt:lpstr>Ch 3. 아이디어 &amp; 프로토타입 </vt:lpstr>
      <vt:lpstr>PowerPoint 프레젠테이션</vt:lpstr>
      <vt:lpstr>PowerPoint 프레젠테이션</vt:lpstr>
      <vt:lpstr>스마트쉘터란?</vt:lpstr>
      <vt:lpstr>1. 스마트쉘터 프로토타입 - 3D 모델링 소개</vt:lpstr>
      <vt:lpstr>1. 스마트쉘터 프로토타입 - 3D 모델링 소개</vt:lpstr>
      <vt:lpstr>1. 스마트쉘터 프로토타입 - 3D 모델링 소개</vt:lpstr>
      <vt:lpstr>2. 사용자 이용 시나리오</vt:lpstr>
      <vt:lpstr>2. 사용자 이용 시나리오  1) 정류장 도착 후 스크린 &amp; 수화기(버스 호출기) 발견</vt:lpstr>
      <vt:lpstr>2. 사용자 이용 시나리오  2) 수화기를 들고 안내 음성에 따라 복지카드 태그</vt:lpstr>
      <vt:lpstr>2. 사용자 이용 시나리오  3) 안내에 따라 버스번호 입력 후 예약 </vt:lpstr>
      <vt:lpstr>2. 사용자 이용 시나리오  4) 선택한 버스의 도착 예정 시간에 대한 정보를 받음</vt:lpstr>
      <vt:lpstr>2. 사용자 이용 시나리오  5) 안내 후 발광 점자블록으로 이동하여 대기</vt:lpstr>
      <vt:lpstr>2. 사용자 이용 시나리오  6) 버스 도착 시 유도등 색상 변화 및 음성 안내 </vt:lpstr>
      <vt:lpstr>비즈니스 확장 방안</vt:lpstr>
      <vt:lpstr>Ch 4. 검증 </vt:lpstr>
      <vt:lpstr>아이디어 기대효과성</vt:lpstr>
      <vt:lpstr>프로토타입 평가(창의성, 현실성, 문제해결가능성, 지속가능성)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여름 윤</cp:lastModifiedBy>
  <cp:revision>2</cp:revision>
  <dcterms:modified xsi:type="dcterms:W3CDTF">2023-08-02T00:49:26Z</dcterms:modified>
</cp:coreProperties>
</file>